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735" r:id="rId2"/>
    <p:sldId id="729" r:id="rId3"/>
    <p:sldId id="769" r:id="rId4"/>
    <p:sldId id="740" r:id="rId5"/>
    <p:sldId id="739" r:id="rId6"/>
    <p:sldId id="276" r:id="rId7"/>
    <p:sldId id="770" r:id="rId8"/>
    <p:sldId id="771" r:id="rId9"/>
    <p:sldId id="772" r:id="rId10"/>
    <p:sldId id="748" r:id="rId11"/>
    <p:sldId id="761" r:id="rId12"/>
    <p:sldId id="764" r:id="rId13"/>
    <p:sldId id="768" r:id="rId14"/>
    <p:sldId id="767" r:id="rId15"/>
    <p:sldId id="766" r:id="rId16"/>
    <p:sldId id="742" r:id="rId17"/>
    <p:sldId id="746" r:id="rId18"/>
    <p:sldId id="765" r:id="rId19"/>
    <p:sldId id="760" r:id="rId20"/>
    <p:sldId id="758" r:id="rId21"/>
  </p:sldIdLst>
  <p:sldSz cx="14630400" cy="8229600"/>
  <p:notesSz cx="7010400" cy="9296400"/>
  <p:defaultTextStyle>
    <a:defPPr>
      <a:defRPr lang="en-US"/>
    </a:defPPr>
    <a:lvl1pPr algn="l" defTabSz="653110" rtl="0" fontAlgn="base">
      <a:spcBef>
        <a:spcPct val="0"/>
      </a:spcBef>
      <a:spcAft>
        <a:spcPct val="0"/>
      </a:spcAft>
      <a:defRPr kern="1200">
        <a:solidFill>
          <a:schemeClr val="tx1"/>
        </a:solidFill>
        <a:latin typeface="Arial" charset="0"/>
        <a:ea typeface="+mn-ea"/>
        <a:cs typeface="Arial" charset="0"/>
      </a:defRPr>
    </a:lvl1pPr>
    <a:lvl2pPr marL="653110" algn="l" defTabSz="653110" rtl="0" fontAlgn="base">
      <a:spcBef>
        <a:spcPct val="0"/>
      </a:spcBef>
      <a:spcAft>
        <a:spcPct val="0"/>
      </a:spcAft>
      <a:defRPr kern="1200">
        <a:solidFill>
          <a:schemeClr val="tx1"/>
        </a:solidFill>
        <a:latin typeface="Arial" charset="0"/>
        <a:ea typeface="+mn-ea"/>
        <a:cs typeface="Arial" charset="0"/>
      </a:defRPr>
    </a:lvl2pPr>
    <a:lvl3pPr marL="1306220" algn="l" defTabSz="653110" rtl="0" fontAlgn="base">
      <a:spcBef>
        <a:spcPct val="0"/>
      </a:spcBef>
      <a:spcAft>
        <a:spcPct val="0"/>
      </a:spcAft>
      <a:defRPr kern="1200">
        <a:solidFill>
          <a:schemeClr val="tx1"/>
        </a:solidFill>
        <a:latin typeface="Arial" charset="0"/>
        <a:ea typeface="+mn-ea"/>
        <a:cs typeface="Arial" charset="0"/>
      </a:defRPr>
    </a:lvl3pPr>
    <a:lvl4pPr marL="1959331" algn="l" defTabSz="653110" rtl="0" fontAlgn="base">
      <a:spcBef>
        <a:spcPct val="0"/>
      </a:spcBef>
      <a:spcAft>
        <a:spcPct val="0"/>
      </a:spcAft>
      <a:defRPr kern="1200">
        <a:solidFill>
          <a:schemeClr val="tx1"/>
        </a:solidFill>
        <a:latin typeface="Arial" charset="0"/>
        <a:ea typeface="+mn-ea"/>
        <a:cs typeface="Arial" charset="0"/>
      </a:defRPr>
    </a:lvl4pPr>
    <a:lvl5pPr marL="2612441" algn="l" defTabSz="653110"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nt Reddy" initials="GR" lastIdx="2" clrIdx="0">
    <p:extLst>
      <p:ext uri="{19B8F6BF-5375-455C-9EA6-DF929625EA0E}">
        <p15:presenceInfo xmlns:p15="http://schemas.microsoft.com/office/powerpoint/2012/main" userId="S-1-5-21-2019995525-3504076379-2935571762-3602" providerId="AD"/>
      </p:ext>
    </p:extLst>
  </p:cmAuthor>
  <p:cmAuthor id="2" name="David Chantarangsu" initials="DC" lastIdx="27" clrIdx="1">
    <p:extLst>
      <p:ext uri="{19B8F6BF-5375-455C-9EA6-DF929625EA0E}">
        <p15:presenceInfo xmlns:p15="http://schemas.microsoft.com/office/powerpoint/2012/main" userId="S-1-5-21-249974178-1293115217-1232828436-6852" providerId="AD"/>
      </p:ext>
    </p:extLst>
  </p:cmAuthor>
  <p:cmAuthor id="3" name="Lucy Rollins" initials="LR" lastIdx="5" clrIdx="2">
    <p:extLst>
      <p:ext uri="{19B8F6BF-5375-455C-9EA6-DF929625EA0E}">
        <p15:presenceInfo xmlns:p15="http://schemas.microsoft.com/office/powerpoint/2012/main" userId="S::lrollins@placeworks.com::0fbf99d4-ecef-4814-a8d4-bf1fde73972a" providerId="AD"/>
      </p:ext>
    </p:extLst>
  </p:cmAuthor>
  <p:cmAuthor id="4" name="Nicole West" initials="NW" lastIdx="2" clrIdx="3">
    <p:extLst>
      <p:ext uri="{19B8F6BF-5375-455C-9EA6-DF929625EA0E}">
        <p15:presenceInfo xmlns:p15="http://schemas.microsoft.com/office/powerpoint/2012/main" userId="S::nwest@placeworks.com::8ea5867b-ac16-4bc6-b44e-66e919566684" providerId="AD"/>
      </p:ext>
    </p:extLst>
  </p:cmAuthor>
  <p:cmAuthor id="5" name="Jennifer Gastelum" initials="JG" lastIdx="5" clrIdx="4">
    <p:extLst>
      <p:ext uri="{19B8F6BF-5375-455C-9EA6-DF929625EA0E}">
        <p15:presenceInfo xmlns:p15="http://schemas.microsoft.com/office/powerpoint/2012/main" userId="Jennifer Gastelu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EB9"/>
    <a:srgbClr val="000000"/>
    <a:srgbClr val="004A61"/>
    <a:srgbClr val="3C4D86"/>
    <a:srgbClr val="348097"/>
    <a:srgbClr val="CD8C35"/>
    <a:srgbClr val="00929F"/>
    <a:srgbClr val="DBEEF4"/>
    <a:srgbClr val="EC008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C6228-D12D-452B-9252-4CD91939FD41}" v="2" dt="2023-02-06T17:12:25.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44534" autoAdjust="0"/>
  </p:normalViewPr>
  <p:slideViewPr>
    <p:cSldViewPr snapToObjects="1">
      <p:cViewPr varScale="1">
        <p:scale>
          <a:sx n="41" d="100"/>
          <a:sy n="41" d="100"/>
        </p:scale>
        <p:origin x="4584" y="54"/>
      </p:cViewPr>
      <p:guideLst>
        <p:guide orient="horz" pos="2592"/>
        <p:guide pos="4608"/>
      </p:guideLst>
    </p:cSldViewPr>
  </p:slideViewPr>
  <p:notesTextViewPr>
    <p:cViewPr>
      <p:scale>
        <a:sx n="1" d="1"/>
        <a:sy n="1" d="1"/>
      </p:scale>
      <p:origin x="0" y="0"/>
    </p:cViewPr>
  </p:notesTextViewPr>
  <p:sorterViewPr>
    <p:cViewPr>
      <p:scale>
        <a:sx n="150" d="100"/>
        <a:sy n="150" d="100"/>
      </p:scale>
      <p:origin x="0" y="-5142"/>
    </p:cViewPr>
  </p:sorterViewPr>
  <p:notesViewPr>
    <p:cSldViewPr snapToObjects="1">
      <p:cViewPr varScale="1">
        <p:scale>
          <a:sx n="119" d="100"/>
          <a:sy n="119" d="100"/>
        </p:scale>
        <p:origin x="756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Pease" userId="4bac399a58b9f531" providerId="LiveId" clId="{D84C6228-D12D-452B-9252-4CD91939FD41}"/>
    <pc:docChg chg="undo custSel addSld modSld">
      <pc:chgData name="Kathy Pease" userId="4bac399a58b9f531" providerId="LiveId" clId="{D84C6228-D12D-452B-9252-4CD91939FD41}" dt="2023-02-06T17:23:51.414" v="971" actId="478"/>
      <pc:docMkLst>
        <pc:docMk/>
      </pc:docMkLst>
      <pc:sldChg chg="modSp mod modNotesTx">
        <pc:chgData name="Kathy Pease" userId="4bac399a58b9f531" providerId="LiveId" clId="{D84C6228-D12D-452B-9252-4CD91939FD41}" dt="2023-02-06T17:19:16.863" v="696" actId="5793"/>
        <pc:sldMkLst>
          <pc:docMk/>
          <pc:sldMk cId="1588734310" sldId="276"/>
        </pc:sldMkLst>
        <pc:spChg chg="mod">
          <ac:chgData name="Kathy Pease" userId="4bac399a58b9f531" providerId="LiveId" clId="{D84C6228-D12D-452B-9252-4CD91939FD41}" dt="2023-02-06T17:19:16.863" v="696" actId="5793"/>
          <ac:spMkLst>
            <pc:docMk/>
            <pc:sldMk cId="1588734310" sldId="276"/>
            <ac:spMk id="2" creationId="{00000000-0000-0000-0000-000000000000}"/>
          </ac:spMkLst>
        </pc:spChg>
        <pc:spChg chg="mod">
          <ac:chgData name="Kathy Pease" userId="4bac399a58b9f531" providerId="LiveId" clId="{D84C6228-D12D-452B-9252-4CD91939FD41}" dt="2023-02-06T17:18:51.178" v="647" actId="20577"/>
          <ac:spMkLst>
            <pc:docMk/>
            <pc:sldMk cId="1588734310" sldId="276"/>
            <ac:spMk id="3" creationId="{00000000-0000-0000-0000-000000000000}"/>
          </ac:spMkLst>
        </pc:spChg>
      </pc:sldChg>
      <pc:sldChg chg="modSp mod modNotesTx">
        <pc:chgData name="Kathy Pease" userId="4bac399a58b9f531" providerId="LiveId" clId="{D84C6228-D12D-452B-9252-4CD91939FD41}" dt="2023-02-06T17:07:45.476" v="352" actId="6549"/>
        <pc:sldMkLst>
          <pc:docMk/>
          <pc:sldMk cId="1829435489" sldId="729"/>
        </pc:sldMkLst>
        <pc:spChg chg="mod">
          <ac:chgData name="Kathy Pease" userId="4bac399a58b9f531" providerId="LiveId" clId="{D84C6228-D12D-452B-9252-4CD91939FD41}" dt="2023-02-06T17:07:32.557" v="351" actId="20577"/>
          <ac:spMkLst>
            <pc:docMk/>
            <pc:sldMk cId="1829435489" sldId="729"/>
            <ac:spMk id="3" creationId="{415FE7B3-59DA-4DB6-9D3B-3B3F60697ADB}"/>
          </ac:spMkLst>
        </pc:spChg>
      </pc:sldChg>
      <pc:sldChg chg="modSp mod">
        <pc:chgData name="Kathy Pease" userId="4bac399a58b9f531" providerId="LiveId" clId="{D84C6228-D12D-452B-9252-4CD91939FD41}" dt="2023-02-06T17:04:19.196" v="94" actId="6549"/>
        <pc:sldMkLst>
          <pc:docMk/>
          <pc:sldMk cId="2631744179" sldId="735"/>
        </pc:sldMkLst>
        <pc:spChg chg="mod">
          <ac:chgData name="Kathy Pease" userId="4bac399a58b9f531" providerId="LiveId" clId="{D84C6228-D12D-452B-9252-4CD91939FD41}" dt="2023-02-06T17:04:19.196" v="94" actId="6549"/>
          <ac:spMkLst>
            <pc:docMk/>
            <pc:sldMk cId="2631744179" sldId="735"/>
            <ac:spMk id="14" creationId="{0EDAD9A7-D4AB-45BB-B173-C92F04605638}"/>
          </ac:spMkLst>
        </pc:spChg>
      </pc:sldChg>
      <pc:sldChg chg="addSp delSp modSp mod modNotesTx">
        <pc:chgData name="Kathy Pease" userId="4bac399a58b9f531" providerId="LiveId" clId="{D84C6228-D12D-452B-9252-4CD91939FD41}" dt="2023-02-06T17:16:36.643" v="620" actId="20577"/>
        <pc:sldMkLst>
          <pc:docMk/>
          <pc:sldMk cId="429931488" sldId="739"/>
        </pc:sldMkLst>
        <pc:spChg chg="mod">
          <ac:chgData name="Kathy Pease" userId="4bac399a58b9f531" providerId="LiveId" clId="{D84C6228-D12D-452B-9252-4CD91939FD41}" dt="2023-02-06T17:13:03.774" v="465" actId="20577"/>
          <ac:spMkLst>
            <pc:docMk/>
            <pc:sldMk cId="429931488" sldId="739"/>
            <ac:spMk id="2" creationId="{9F45FF84-95C1-419C-B372-8DE6382C3BB5}"/>
          </ac:spMkLst>
        </pc:spChg>
        <pc:spChg chg="mod">
          <ac:chgData name="Kathy Pease" userId="4bac399a58b9f531" providerId="LiveId" clId="{D84C6228-D12D-452B-9252-4CD91939FD41}" dt="2023-02-06T17:16:36.643" v="620" actId="20577"/>
          <ac:spMkLst>
            <pc:docMk/>
            <pc:sldMk cId="429931488" sldId="739"/>
            <ac:spMk id="3" creationId="{E15F5A73-4F8B-4B52-A9F1-52EBD6CD4309}"/>
          </ac:spMkLst>
        </pc:spChg>
        <pc:picChg chg="add del mod">
          <ac:chgData name="Kathy Pease" userId="4bac399a58b9f531" providerId="LiveId" clId="{D84C6228-D12D-452B-9252-4CD91939FD41}" dt="2023-02-06T17:12:25.739" v="424"/>
          <ac:picMkLst>
            <pc:docMk/>
            <pc:sldMk cId="429931488" sldId="739"/>
            <ac:picMk id="4" creationId="{BC1DE5BC-18C6-DE09-AB51-9AA4A99DC0D1}"/>
          </ac:picMkLst>
        </pc:picChg>
      </pc:sldChg>
      <pc:sldChg chg="modSp mod">
        <pc:chgData name="Kathy Pease" userId="4bac399a58b9f531" providerId="LiveId" clId="{D84C6228-D12D-452B-9252-4CD91939FD41}" dt="2023-02-06T17:12:43.522" v="431" actId="20577"/>
        <pc:sldMkLst>
          <pc:docMk/>
          <pc:sldMk cId="1313679268" sldId="740"/>
        </pc:sldMkLst>
        <pc:spChg chg="mod">
          <ac:chgData name="Kathy Pease" userId="4bac399a58b9f531" providerId="LiveId" clId="{D84C6228-D12D-452B-9252-4CD91939FD41}" dt="2023-02-06T17:12:43.522" v="431" actId="20577"/>
          <ac:spMkLst>
            <pc:docMk/>
            <pc:sldMk cId="1313679268" sldId="740"/>
            <ac:spMk id="4" creationId="{A790E3B1-D1A5-4DE8-8958-D2E6A27F669F}"/>
          </ac:spMkLst>
        </pc:spChg>
      </pc:sldChg>
      <pc:sldChg chg="modSp mod modNotesTx">
        <pc:chgData name="Kathy Pease" userId="4bac399a58b9f531" providerId="LiveId" clId="{D84C6228-D12D-452B-9252-4CD91939FD41}" dt="2023-02-06T17:10:18.733" v="420" actId="6549"/>
        <pc:sldMkLst>
          <pc:docMk/>
          <pc:sldMk cId="3876849886" sldId="769"/>
        </pc:sldMkLst>
        <pc:spChg chg="mod">
          <ac:chgData name="Kathy Pease" userId="4bac399a58b9f531" providerId="LiveId" clId="{D84C6228-D12D-452B-9252-4CD91939FD41}" dt="2023-02-06T17:08:14.246" v="367" actId="20577"/>
          <ac:spMkLst>
            <pc:docMk/>
            <pc:sldMk cId="3876849886" sldId="769"/>
            <ac:spMk id="2" creationId="{686F926A-F012-4C1F-9E7F-6D7FC29A2C53}"/>
          </ac:spMkLst>
        </pc:spChg>
        <pc:spChg chg="mod">
          <ac:chgData name="Kathy Pease" userId="4bac399a58b9f531" providerId="LiveId" clId="{D84C6228-D12D-452B-9252-4CD91939FD41}" dt="2023-02-06T17:10:11.367" v="419" actId="20577"/>
          <ac:spMkLst>
            <pc:docMk/>
            <pc:sldMk cId="3876849886" sldId="769"/>
            <ac:spMk id="3" creationId="{E35A67CE-9E98-43FB-8EE2-539858A41DEB}"/>
          </ac:spMkLst>
        </pc:spChg>
      </pc:sldChg>
      <pc:sldChg chg="add">
        <pc:chgData name="Kathy Pease" userId="4bac399a58b9f531" providerId="LiveId" clId="{D84C6228-D12D-452B-9252-4CD91939FD41}" dt="2023-02-06T17:17:59.928" v="640" actId="2890"/>
        <pc:sldMkLst>
          <pc:docMk/>
          <pc:sldMk cId="350820974" sldId="770"/>
        </pc:sldMkLst>
      </pc:sldChg>
      <pc:sldChg chg="modSp add mod">
        <pc:chgData name="Kathy Pease" userId="4bac399a58b9f531" providerId="LiveId" clId="{D84C6228-D12D-452B-9252-4CD91939FD41}" dt="2023-02-06T17:21:59.441" v="931" actId="20577"/>
        <pc:sldMkLst>
          <pc:docMk/>
          <pc:sldMk cId="155893527" sldId="771"/>
        </pc:sldMkLst>
        <pc:spChg chg="mod">
          <ac:chgData name="Kathy Pease" userId="4bac399a58b9f531" providerId="LiveId" clId="{D84C6228-D12D-452B-9252-4CD91939FD41}" dt="2023-02-06T17:21:59.441" v="931" actId="20577"/>
          <ac:spMkLst>
            <pc:docMk/>
            <pc:sldMk cId="155893527" sldId="771"/>
            <ac:spMk id="2" creationId="{00000000-0000-0000-0000-000000000000}"/>
          </ac:spMkLst>
        </pc:spChg>
        <pc:spChg chg="mod">
          <ac:chgData name="Kathy Pease" userId="4bac399a58b9f531" providerId="LiveId" clId="{D84C6228-D12D-452B-9252-4CD91939FD41}" dt="2023-02-06T17:20:27.161" v="715" actId="20577"/>
          <ac:spMkLst>
            <pc:docMk/>
            <pc:sldMk cId="155893527" sldId="771"/>
            <ac:spMk id="3" creationId="{00000000-0000-0000-0000-000000000000}"/>
          </ac:spMkLst>
        </pc:spChg>
      </pc:sldChg>
      <pc:sldChg chg="delSp modSp add mod">
        <pc:chgData name="Kathy Pease" userId="4bac399a58b9f531" providerId="LiveId" clId="{D84C6228-D12D-452B-9252-4CD91939FD41}" dt="2023-02-06T17:23:51.414" v="971" actId="478"/>
        <pc:sldMkLst>
          <pc:docMk/>
          <pc:sldMk cId="2382202896" sldId="772"/>
        </pc:sldMkLst>
        <pc:spChg chg="mod">
          <ac:chgData name="Kathy Pease" userId="4bac399a58b9f531" providerId="LiveId" clId="{D84C6228-D12D-452B-9252-4CD91939FD41}" dt="2023-02-06T17:23:48.853" v="970" actId="6549"/>
          <ac:spMkLst>
            <pc:docMk/>
            <pc:sldMk cId="2382202896" sldId="772"/>
            <ac:spMk id="2" creationId="{00000000-0000-0000-0000-000000000000}"/>
          </ac:spMkLst>
        </pc:spChg>
        <pc:spChg chg="mod">
          <ac:chgData name="Kathy Pease" userId="4bac399a58b9f531" providerId="LiveId" clId="{D84C6228-D12D-452B-9252-4CD91939FD41}" dt="2023-02-06T17:22:47.890" v="946" actId="20577"/>
          <ac:spMkLst>
            <pc:docMk/>
            <pc:sldMk cId="2382202896" sldId="772"/>
            <ac:spMk id="3" creationId="{00000000-0000-0000-0000-000000000000}"/>
          </ac:spMkLst>
        </pc:spChg>
        <pc:picChg chg="del">
          <ac:chgData name="Kathy Pease" userId="4bac399a58b9f531" providerId="LiveId" clId="{D84C6228-D12D-452B-9252-4CD91939FD41}" dt="2023-02-06T17:23:51.414" v="971" actId="478"/>
          <ac:picMkLst>
            <pc:docMk/>
            <pc:sldMk cId="2382202896" sldId="772"/>
            <ac:picMk id="8" creationId="{2B1C9593-C965-45DF-B1CE-CC481C8B628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C03C5B0D-3B8A-4304-9CC0-20A6231CF763}" type="datetimeFigureOut">
              <a:rPr lang="en-US"/>
              <a:pPr>
                <a:defRPr/>
              </a:pPr>
              <a:t>2/6/2023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548B73C6-2D38-4EC7-8B88-5050954D700B}" type="slidenum">
              <a:rPr lang="en-US"/>
              <a:pPr>
                <a:defRPr/>
              </a:pPr>
              <a:t>‹#›</a:t>
            </a:fld>
            <a:endParaRPr lang="en-US"/>
          </a:p>
        </p:txBody>
      </p:sp>
    </p:spTree>
    <p:extLst>
      <p:ext uri="{BB962C8B-B14F-4D97-AF65-F5344CB8AC3E}">
        <p14:creationId xmlns:p14="http://schemas.microsoft.com/office/powerpoint/2010/main" val="2233325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82374F7-B74E-45D2-9B49-E46D558CDDF9}" type="datetimeFigureOut">
              <a:rPr lang="en-US"/>
              <a:pPr>
                <a:defRPr/>
              </a:pPr>
              <a:t>2/6/2023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31C2452-42DF-4257-A78A-D80D2F2B5786}" type="slidenum">
              <a:rPr lang="en-US"/>
              <a:pPr>
                <a:defRPr/>
              </a:pPr>
              <a:t>‹#›</a:t>
            </a:fld>
            <a:endParaRPr lang="en-US"/>
          </a:p>
        </p:txBody>
      </p:sp>
    </p:spTree>
    <p:extLst>
      <p:ext uri="{BB962C8B-B14F-4D97-AF65-F5344CB8AC3E}">
        <p14:creationId xmlns:p14="http://schemas.microsoft.com/office/powerpoint/2010/main" val="3924518644"/>
      </p:ext>
    </p:extLst>
  </p:cSld>
  <p:clrMap bg1="lt1" tx1="dk1" bg2="lt2" tx2="dk2" accent1="accent1" accent2="accent2" accent3="accent3" accent4="accent4" accent5="accent5" accent6="accent6" hlink="hlink" folHlink="folHlink"/>
  <p:hf hdr="0" ftr="0" dt="0"/>
  <p:notesStyle>
    <a:lvl1pPr algn="l" defTabSz="653110" rtl="0" eaLnBrk="0" fontAlgn="base" hangingPunct="0">
      <a:spcBef>
        <a:spcPct val="30000"/>
      </a:spcBef>
      <a:spcAft>
        <a:spcPct val="0"/>
      </a:spcAft>
      <a:defRPr sz="1700" kern="1200">
        <a:solidFill>
          <a:schemeClr val="tx1"/>
        </a:solidFill>
        <a:latin typeface="+mn-lt"/>
        <a:ea typeface="+mn-ea"/>
        <a:cs typeface="+mn-cs"/>
      </a:defRPr>
    </a:lvl1pPr>
    <a:lvl2pPr marL="653110" algn="l" defTabSz="653110" rtl="0" eaLnBrk="0" fontAlgn="base" hangingPunct="0">
      <a:spcBef>
        <a:spcPct val="30000"/>
      </a:spcBef>
      <a:spcAft>
        <a:spcPct val="0"/>
      </a:spcAft>
      <a:defRPr sz="1700" kern="1200">
        <a:solidFill>
          <a:schemeClr val="tx1"/>
        </a:solidFill>
        <a:latin typeface="+mn-lt"/>
        <a:ea typeface="+mn-ea"/>
        <a:cs typeface="+mn-cs"/>
      </a:defRPr>
    </a:lvl2pPr>
    <a:lvl3pPr marL="1306220" algn="l" defTabSz="653110" rtl="0" eaLnBrk="0" fontAlgn="base" hangingPunct="0">
      <a:spcBef>
        <a:spcPct val="30000"/>
      </a:spcBef>
      <a:spcAft>
        <a:spcPct val="0"/>
      </a:spcAft>
      <a:defRPr sz="1700" kern="1200">
        <a:solidFill>
          <a:schemeClr val="tx1"/>
        </a:solidFill>
        <a:latin typeface="+mn-lt"/>
        <a:ea typeface="+mn-ea"/>
        <a:cs typeface="+mn-cs"/>
      </a:defRPr>
    </a:lvl3pPr>
    <a:lvl4pPr marL="1959331" algn="l" defTabSz="653110" rtl="0" eaLnBrk="0" fontAlgn="base" hangingPunct="0">
      <a:spcBef>
        <a:spcPct val="30000"/>
      </a:spcBef>
      <a:spcAft>
        <a:spcPct val="0"/>
      </a:spcAft>
      <a:defRPr sz="1700" kern="1200">
        <a:solidFill>
          <a:schemeClr val="tx1"/>
        </a:solidFill>
        <a:latin typeface="+mn-lt"/>
        <a:ea typeface="+mn-ea"/>
        <a:cs typeface="+mn-cs"/>
      </a:defRPr>
    </a:lvl4pPr>
    <a:lvl5pPr marL="2612441" algn="l" defTabSz="653110" rtl="0" eaLnBrk="0" fontAlgn="base" hangingPunct="0">
      <a:spcBef>
        <a:spcPct val="30000"/>
      </a:spcBef>
      <a:spcAft>
        <a:spcPct val="0"/>
      </a:spcAft>
      <a:defRPr sz="1700" kern="1200">
        <a:solidFill>
          <a:schemeClr val="tx1"/>
        </a:solidFill>
        <a:latin typeface="+mn-lt"/>
        <a:ea typeface="+mn-ea"/>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I’m Kathy Pease a planning consultant and with me this evening via zoom is Nicole West with </a:t>
            </a:r>
            <a:r>
              <a:rPr lang="en-US" dirty="0" err="1"/>
              <a:t>PlaceWorks</a:t>
            </a:r>
            <a:r>
              <a:rPr lang="en-US" dirty="0"/>
              <a:t>, the consultant that prepared the Draft Housing Element.  </a:t>
            </a:r>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a:t>
            </a:fld>
            <a:endParaRPr lang="en-US"/>
          </a:p>
        </p:txBody>
      </p:sp>
    </p:spTree>
    <p:extLst>
      <p:ext uri="{BB962C8B-B14F-4D97-AF65-F5344CB8AC3E}">
        <p14:creationId xmlns:p14="http://schemas.microsoft.com/office/powerpoint/2010/main" val="248383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3110" rtl="0" eaLnBrk="0" fontAlgn="base" latinLnBrk="0" hangingPunct="0">
              <a:lnSpc>
                <a:spcPct val="100000"/>
              </a:lnSpc>
              <a:spcBef>
                <a:spcPct val="30000"/>
              </a:spcBef>
              <a:spcAft>
                <a:spcPct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Each jurisdiction is provided a portion of the region’s housing units to accommodate its share of what is called the regional housing needs allocation or RHNA for short.  This information is based on a formula determined by the Sacramento Area Council of Governments or SACOG.  Marysville’s RHNA is 167 units as shown on this slide and split between three income targets.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kern="1200" dirty="0">
              <a:solidFill>
                <a:schemeClr val="tx1"/>
              </a:solidFill>
              <a:effectLst/>
              <a:latin typeface="+mn-lt"/>
              <a:ea typeface="+mn-ea"/>
              <a:cs typeface="+mn-cs"/>
            </a:endParaRPr>
          </a:p>
          <a:p>
            <a:r>
              <a:rPr lang="en-US" sz="1700" kern="1200" dirty="0">
                <a:solidFill>
                  <a:schemeClr val="tx1"/>
                </a:solidFill>
                <a:effectLst/>
                <a:latin typeface="+mn-lt"/>
                <a:ea typeface="+mn-ea"/>
                <a:cs typeface="+mn-cs"/>
              </a:rPr>
              <a:t>Each jurisdiction is provided a portion of the region’s housing units to accommodate its share of what is called the regional housing needs allocation or RHNA for short.  This information is based on a formula determined by the Sacramento Area Council of Governments or SACOG.  SACOG’s formula takes into consideration growth rate, income, jobs and other factors to come up with the jurisdictions number.   Marysville’s RHNA is 167 units as shown on this slide which is split between low income moderate income and above moderate income targets.  </a:t>
            </a:r>
          </a:p>
          <a:p>
            <a:endParaRPr lang="en-US" sz="1700" kern="1200" dirty="0">
              <a:solidFill>
                <a:schemeClr val="tx1"/>
              </a:solidFill>
              <a:effectLst/>
              <a:latin typeface="+mn-lt"/>
              <a:ea typeface="+mn-ea"/>
              <a:cs typeface="+mn-cs"/>
            </a:endParaRPr>
          </a:p>
          <a:p>
            <a:r>
              <a:rPr lang="en-US" sz="1700" kern="1200" dirty="0">
                <a:solidFill>
                  <a:schemeClr val="tx1"/>
                </a:solidFill>
                <a:effectLst/>
                <a:latin typeface="+mn-lt"/>
                <a:ea typeface="+mn-ea"/>
                <a:cs typeface="+mn-cs"/>
              </a:rPr>
              <a:t>5th Cycle		LOWER	MOD	ABOVE MOD</a:t>
            </a:r>
          </a:p>
          <a:p>
            <a:r>
              <a:rPr lang="en-US" sz="1700" kern="1200" dirty="0">
                <a:solidFill>
                  <a:schemeClr val="tx1"/>
                </a:solidFill>
                <a:effectLst/>
                <a:latin typeface="+mn-lt"/>
                <a:ea typeface="+mn-ea"/>
                <a:cs typeface="+mn-cs"/>
              </a:rPr>
              <a:t>RHNA		20	13	39</a:t>
            </a:r>
          </a:p>
          <a:p>
            <a:r>
              <a:rPr lang="en-US" sz="1700" kern="1200" dirty="0">
                <a:solidFill>
                  <a:schemeClr val="tx1"/>
                </a:solidFill>
                <a:effectLst/>
                <a:latin typeface="+mn-lt"/>
                <a:ea typeface="+mn-ea"/>
                <a:cs typeface="+mn-cs"/>
              </a:rPr>
              <a:t>Realistic units	266	142	37</a:t>
            </a:r>
          </a:p>
          <a:p>
            <a:endParaRPr lang="en-US" dirty="0"/>
          </a:p>
          <a:p>
            <a:r>
              <a:rPr lang="en-US" dirty="0"/>
              <a:t>Talk in potential acres: 61 units at 20 units an acre is about 3 acres</a:t>
            </a:r>
          </a:p>
          <a:p>
            <a:endParaRPr lang="en-US" dirty="0"/>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10</a:t>
            </a:fld>
            <a:endParaRPr lang="en-US"/>
          </a:p>
        </p:txBody>
      </p:sp>
    </p:spTree>
    <p:extLst>
      <p:ext uri="{BB962C8B-B14F-4D97-AF65-F5344CB8AC3E}">
        <p14:creationId xmlns:p14="http://schemas.microsoft.com/office/powerpoint/2010/main" val="96835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311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good news is that although Marysville has limited opportunities for growth, there are adequate remaining vacant sites within the City to accommodate the RHNA.  </a:t>
            </a:r>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11</a:t>
            </a:fld>
            <a:endParaRPr lang="en-US"/>
          </a:p>
        </p:txBody>
      </p:sp>
    </p:spTree>
    <p:extLst>
      <p:ext uri="{BB962C8B-B14F-4D97-AF65-F5344CB8AC3E}">
        <p14:creationId xmlns:p14="http://schemas.microsoft.com/office/powerpoint/2010/main" val="233576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3110" rtl="0" eaLnBrk="0" fontAlgn="base" latinLnBrk="0" hangingPunct="0">
              <a:lnSpc>
                <a:spcPct val="100000"/>
              </a:lnSpc>
              <a:spcBef>
                <a:spcPct val="30000"/>
              </a:spcBef>
              <a:spcAft>
                <a:spcPct val="0"/>
              </a:spcAft>
              <a:buClrTx/>
              <a:buSzTx/>
              <a:buFontTx/>
              <a:buNone/>
              <a:tabLst/>
              <a:defRPr/>
            </a:pPr>
            <a:r>
              <a:rPr lang="en-US" dirty="0"/>
              <a:t>The Draft Housing Element was made available to the public on February 12 when it was posted to the City’s website.  The Update includes updated data, identification of vacant sites to meet the RHNA, information to address new state laws as well as minor technical updates.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includes continuation of the prior programs, incorporated the City’s 2015 Bounce Back Vision and Implementation Plan, </a:t>
            </a:r>
            <a:endParaRPr lang="en-US" dirty="0"/>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12</a:t>
            </a:fld>
            <a:endParaRPr lang="en-US"/>
          </a:p>
        </p:txBody>
      </p:sp>
    </p:spTree>
    <p:extLst>
      <p:ext uri="{BB962C8B-B14F-4D97-AF65-F5344CB8AC3E}">
        <p14:creationId xmlns:p14="http://schemas.microsoft.com/office/powerpoint/2010/main" val="299151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3110" rtl="0" eaLnBrk="0" fontAlgn="base" latinLnBrk="0" hangingPunct="0">
              <a:lnSpc>
                <a:spcPct val="100000"/>
              </a:lnSpc>
              <a:spcBef>
                <a:spcPct val="30000"/>
              </a:spcBef>
              <a:spcAft>
                <a:spcPct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document also responds to updated state law which requires residential uses by right where multifamily and mixed uses are permitted, as well as policies to streamline housing.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Other updated information includes continuation of the prior programs, incorporated information on the 2015 Bounce Back Vision and Implementation Plan, information from the Commission’s recommendations at the November 16</a:t>
            </a:r>
            <a:r>
              <a:rPr lang="en-US" baseline="30000" dirty="0"/>
              <a:t>th</a:t>
            </a:r>
            <a:r>
              <a:rPr lang="en-US" dirty="0"/>
              <a:t> Housing Element workshop, such as encouraging </a:t>
            </a:r>
            <a:r>
              <a:rPr lang="en-US" dirty="0" err="1"/>
              <a:t>mcro</a:t>
            </a:r>
            <a:r>
              <a:rPr lang="en-US" dirty="0"/>
              <a:t> units in mixed use design and collaborate with interested investors on solutions to obtaining financing for legally non conforming multi family buildings.</a:t>
            </a:r>
          </a:p>
          <a:p>
            <a:endParaRPr lang="en-US" dirty="0"/>
          </a:p>
          <a:p>
            <a:r>
              <a:rPr lang="en-US" dirty="0"/>
              <a:t>I am now going to turn the presentation over to Nicole to talk a little bit more about the new requirements.  </a:t>
            </a:r>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13</a:t>
            </a:fld>
            <a:endParaRPr lang="en-US"/>
          </a:p>
        </p:txBody>
      </p:sp>
    </p:spTree>
    <p:extLst>
      <p:ext uri="{BB962C8B-B14F-4D97-AF65-F5344CB8AC3E}">
        <p14:creationId xmlns:p14="http://schemas.microsoft.com/office/powerpoint/2010/main" val="423596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311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requirements that the Housing Element now analyze fair housing, which </a:t>
            </a:r>
            <a:r>
              <a:rPr lang="en-US" sz="1800"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prohibits discrimination in home sales, financing, and rentals.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 document also responds to updated state law which requires residential uses by right where multifamily and mixed uses are permitted, and policies to stream line housing.</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14</a:t>
            </a:fld>
            <a:endParaRPr lang="en-US"/>
          </a:p>
        </p:txBody>
      </p:sp>
    </p:spTree>
    <p:extLst>
      <p:ext uri="{BB962C8B-B14F-4D97-AF65-F5344CB8AC3E}">
        <p14:creationId xmlns:p14="http://schemas.microsoft.com/office/powerpoint/2010/main" val="2695124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15</a:t>
            </a:fld>
            <a:endParaRPr lang="en-US"/>
          </a:p>
        </p:txBody>
      </p:sp>
    </p:spTree>
    <p:extLst>
      <p:ext uri="{BB962C8B-B14F-4D97-AF65-F5344CB8AC3E}">
        <p14:creationId xmlns:p14="http://schemas.microsoft.com/office/powerpoint/2010/main" val="3521975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16</a:t>
            </a:fld>
            <a:endParaRPr lang="en-US"/>
          </a:p>
        </p:txBody>
      </p:sp>
    </p:spTree>
    <p:extLst>
      <p:ext uri="{BB962C8B-B14F-4D97-AF65-F5344CB8AC3E}">
        <p14:creationId xmlns:p14="http://schemas.microsoft.com/office/powerpoint/2010/main" val="325682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steps include submitting the Draft Housing Element to the State for review which is a 60-day review period.  Any recommended edits will be incorporated and the Draft Document will be brought back to the Commission in June and potential adoption by the city council in July.  </a:t>
            </a:r>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17</a:t>
            </a:fld>
            <a:endParaRPr lang="en-US"/>
          </a:p>
        </p:txBody>
      </p:sp>
    </p:spTree>
    <p:extLst>
      <p:ext uri="{BB962C8B-B14F-4D97-AF65-F5344CB8AC3E}">
        <p14:creationId xmlns:p14="http://schemas.microsoft.com/office/powerpoint/2010/main" val="3038944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mention that the Safety Element will be updated.  </a:t>
            </a:r>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18</a:t>
            </a:fld>
            <a:endParaRPr lang="en-US"/>
          </a:p>
        </p:txBody>
      </p:sp>
    </p:spTree>
    <p:extLst>
      <p:ext uri="{BB962C8B-B14F-4D97-AF65-F5344CB8AC3E}">
        <p14:creationId xmlns:p14="http://schemas.microsoft.com/office/powerpoint/2010/main" val="4201943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the Housing Element reviewing authority, HCD has the discretion to forward a Housing Element compliance issues to the Attorney General. The Attorney General may then obtain a court order, and if the jurisdiction does not comply, the following penalties apply: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initial penalty of between $10,000 and $100,000 per month.</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Triple the initial penalty, if the jurisdiction does not comply within three months of the first penalty.</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Six times the initial penalty, if the jurisdiction does not comply within six months of the first penalty. Most critically, the court may also appoint a receiver with all powers necessary to bring the jurisdiction into compliance. This means that the jurisdiction loses local planning and land use discretion, and a compliant Housing Element will be developed and imposed by the state with no input by the local agency.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why Housing Element compliance is so important.  </a:t>
            </a:r>
          </a:p>
          <a:p>
            <a:endParaRPr lang="en-US" dirty="0"/>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19</a:t>
            </a:fld>
            <a:endParaRPr lang="en-US"/>
          </a:p>
        </p:txBody>
      </p:sp>
    </p:spTree>
    <p:extLst>
      <p:ext uri="{BB962C8B-B14F-4D97-AF65-F5344CB8AC3E}">
        <p14:creationId xmlns:p14="http://schemas.microsoft.com/office/powerpoint/2010/main" val="5445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spcBef>
                <a:spcPts val="61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2</a:t>
            </a:fld>
            <a:endParaRPr lang="en-US"/>
          </a:p>
        </p:txBody>
      </p:sp>
    </p:spTree>
    <p:extLst>
      <p:ext uri="{BB962C8B-B14F-4D97-AF65-F5344CB8AC3E}">
        <p14:creationId xmlns:p14="http://schemas.microsoft.com/office/powerpoint/2010/main" val="156374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the public is invited to submit comments or reach out by calling the City or emailing me.  Thank you.  </a:t>
            </a:r>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20</a:t>
            </a:fld>
            <a:endParaRPr lang="en-US"/>
          </a:p>
        </p:txBody>
      </p:sp>
    </p:spTree>
    <p:extLst>
      <p:ext uri="{BB962C8B-B14F-4D97-AF65-F5344CB8AC3E}">
        <p14:creationId xmlns:p14="http://schemas.microsoft.com/office/powerpoint/2010/main" val="214346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eaLnBrk="0" fontAlgn="base" hangingPunct="0">
              <a:lnSpc>
                <a:spcPct val="107000"/>
              </a:lnSpc>
              <a:spcBef>
                <a:spcPts val="61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3</a:t>
            </a:fld>
            <a:endParaRPr lang="en-US"/>
          </a:p>
        </p:txBody>
      </p:sp>
    </p:spTree>
    <p:extLst>
      <p:ext uri="{BB962C8B-B14F-4D97-AF65-F5344CB8AC3E}">
        <p14:creationId xmlns:p14="http://schemas.microsoft.com/office/powerpoint/2010/main" val="241001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4</a:t>
            </a:fld>
            <a:endParaRPr lang="en-US"/>
          </a:p>
        </p:txBody>
      </p:sp>
    </p:spTree>
    <p:extLst>
      <p:ext uri="{BB962C8B-B14F-4D97-AF65-F5344CB8AC3E}">
        <p14:creationId xmlns:p14="http://schemas.microsoft.com/office/powerpoint/2010/main" val="193601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5</a:t>
            </a:fld>
            <a:endParaRPr lang="en-US"/>
          </a:p>
        </p:txBody>
      </p:sp>
    </p:spTree>
    <p:extLst>
      <p:ext uri="{BB962C8B-B14F-4D97-AF65-F5344CB8AC3E}">
        <p14:creationId xmlns:p14="http://schemas.microsoft.com/office/powerpoint/2010/main" val="363788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fld id="{63BFC4FB-3A92-4A46-A977-3B3DDCCC7FDA}" type="slidenum">
              <a:rPr lang="en-US" smtClean="0"/>
              <a:t>6</a:t>
            </a:fld>
            <a:endParaRPr lang="en-US"/>
          </a:p>
        </p:txBody>
      </p:sp>
    </p:spTree>
    <p:extLst>
      <p:ext uri="{BB962C8B-B14F-4D97-AF65-F5344CB8AC3E}">
        <p14:creationId xmlns:p14="http://schemas.microsoft.com/office/powerpoint/2010/main" val="191450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fld id="{63BFC4FB-3A92-4A46-A977-3B3DDCCC7FDA}" type="slidenum">
              <a:rPr lang="en-US" smtClean="0"/>
              <a:t>7</a:t>
            </a:fld>
            <a:endParaRPr lang="en-US"/>
          </a:p>
        </p:txBody>
      </p:sp>
    </p:spTree>
    <p:extLst>
      <p:ext uri="{BB962C8B-B14F-4D97-AF65-F5344CB8AC3E}">
        <p14:creationId xmlns:p14="http://schemas.microsoft.com/office/powerpoint/2010/main" val="59199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fld id="{63BFC4FB-3A92-4A46-A977-3B3DDCCC7FDA}" type="slidenum">
              <a:rPr lang="en-US" smtClean="0"/>
              <a:t>8</a:t>
            </a:fld>
            <a:endParaRPr lang="en-US"/>
          </a:p>
        </p:txBody>
      </p:sp>
    </p:spTree>
    <p:extLst>
      <p:ext uri="{BB962C8B-B14F-4D97-AF65-F5344CB8AC3E}">
        <p14:creationId xmlns:p14="http://schemas.microsoft.com/office/powerpoint/2010/main" val="190057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fld id="{63BFC4FB-3A92-4A46-A977-3B3DDCCC7FDA}" type="slidenum">
              <a:rPr lang="en-US" smtClean="0"/>
              <a:t>9</a:t>
            </a:fld>
            <a:endParaRPr lang="en-US"/>
          </a:p>
        </p:txBody>
      </p:sp>
    </p:spTree>
    <p:extLst>
      <p:ext uri="{BB962C8B-B14F-4D97-AF65-F5344CB8AC3E}">
        <p14:creationId xmlns:p14="http://schemas.microsoft.com/office/powerpoint/2010/main" val="257461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10AE3-36BA-40A8-BB11-563635EDCA67}"/>
              </a:ext>
            </a:extLst>
          </p:cNvPr>
          <p:cNvSpPr/>
          <p:nvPr userDrawn="1"/>
        </p:nvSpPr>
        <p:spPr>
          <a:xfrm>
            <a:off x="-1792" y="0"/>
            <a:ext cx="9909584" cy="8229600"/>
          </a:xfrm>
          <a:custGeom>
            <a:avLst/>
            <a:gdLst>
              <a:gd name="connsiteX0" fmla="*/ 0 w 9918915"/>
              <a:gd name="connsiteY0" fmla="*/ 8237349 h 8237349"/>
              <a:gd name="connsiteX1" fmla="*/ 4928461 w 9918915"/>
              <a:gd name="connsiteY1" fmla="*/ 8237349 h 8237349"/>
              <a:gd name="connsiteX2" fmla="*/ 9918915 w 9918915"/>
              <a:gd name="connsiteY2" fmla="*/ 0 h 8237349"/>
              <a:gd name="connsiteX3" fmla="*/ 7749 w 9918915"/>
              <a:gd name="connsiteY3" fmla="*/ 0 h 8237349"/>
              <a:gd name="connsiteX4" fmla="*/ 0 w 9918915"/>
              <a:gd name="connsiteY4" fmla="*/ 8237349 h 823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915" h="8237349">
                <a:moveTo>
                  <a:pt x="0" y="8237349"/>
                </a:moveTo>
                <a:lnTo>
                  <a:pt x="4928461" y="8237349"/>
                </a:lnTo>
                <a:lnTo>
                  <a:pt x="9918915" y="0"/>
                </a:lnTo>
                <a:lnTo>
                  <a:pt x="7749" y="0"/>
                </a:lnTo>
                <a:lnTo>
                  <a:pt x="0" y="823734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191DD4-750D-4AD4-AD64-D557FC8D08CC}"/>
              </a:ext>
            </a:extLst>
          </p:cNvPr>
          <p:cNvSpPr/>
          <p:nvPr userDrawn="1"/>
        </p:nvSpPr>
        <p:spPr>
          <a:xfrm rot="1873403">
            <a:off x="7271782" y="-935737"/>
            <a:ext cx="304800" cy="10028746"/>
          </a:xfrm>
          <a:prstGeom prst="rect">
            <a:avLst/>
          </a:prstGeom>
          <a:solidFill>
            <a:srgbClr val="3480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876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tandard Title and Content">
    <p:spTree>
      <p:nvGrpSpPr>
        <p:cNvPr id="1" name=""/>
        <p:cNvGrpSpPr/>
        <p:nvPr/>
      </p:nvGrpSpPr>
      <p:grpSpPr>
        <a:xfrm>
          <a:off x="0" y="0"/>
          <a:ext cx="0" cy="0"/>
          <a:chOff x="0" y="0"/>
          <a:chExt cx="0" cy="0"/>
        </a:xfrm>
      </p:grpSpPr>
      <p:sp>
        <p:nvSpPr>
          <p:cNvPr id="3" name="Rectangle 2"/>
          <p:cNvSpPr/>
          <p:nvPr userDrawn="1"/>
        </p:nvSpPr>
        <p:spPr>
          <a:xfrm>
            <a:off x="0" y="7315200"/>
            <a:ext cx="14630400" cy="914400"/>
          </a:xfrm>
          <a:prstGeom prst="rect">
            <a:avLst/>
          </a:prstGeom>
          <a:solidFill>
            <a:srgbClr val="004A61"/>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sp>
        <p:nvSpPr>
          <p:cNvPr id="2" name="Title 1"/>
          <p:cNvSpPr>
            <a:spLocks noGrp="1"/>
          </p:cNvSpPr>
          <p:nvPr>
            <p:ph type="title"/>
          </p:nvPr>
        </p:nvSpPr>
        <p:spPr>
          <a:xfrm>
            <a:off x="731520" y="610583"/>
            <a:ext cx="13167360" cy="603631"/>
          </a:xfrm>
          <a:prstGeom prst="rect">
            <a:avLst/>
          </a:prstGeom>
        </p:spPr>
        <p:txBody>
          <a:bodyPr/>
          <a:lstStyle>
            <a:lvl1pPr>
              <a:defRPr sz="4000">
                <a:latin typeface="Century Gothic" panose="020B0502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31520" y="1676399"/>
            <a:ext cx="13167360" cy="5455921"/>
          </a:xfrm>
          <a:prstGeom prst="rect">
            <a:avLst/>
          </a:prstGeom>
        </p:spPr>
        <p:txBody>
          <a:bodyPr lIns="0" tIns="0" rIns="0" bIns="0">
            <a:normAutofit/>
          </a:bodyPr>
          <a:lstStyle>
            <a:lvl1pPr marL="285750" indent="-285750">
              <a:lnSpc>
                <a:spcPct val="100000"/>
              </a:lnSpc>
              <a:spcBef>
                <a:spcPts val="600"/>
              </a:spcBef>
              <a:spcAft>
                <a:spcPts val="600"/>
              </a:spcAft>
              <a:buClr>
                <a:srgbClr val="00929F"/>
              </a:buClr>
              <a:tabLst/>
              <a:defRPr sz="3200" b="0">
                <a:latin typeface="+mn-lt"/>
                <a:cs typeface="Calibri Light" panose="020F0302020204030204" pitchFamily="34" charset="0"/>
              </a:defRPr>
            </a:lvl1pPr>
            <a:lvl2pPr marL="571500" indent="-285750">
              <a:spcBef>
                <a:spcPts val="600"/>
              </a:spcBef>
              <a:spcAft>
                <a:spcPts val="600"/>
              </a:spcAft>
              <a:buClr>
                <a:srgbClr val="00929F"/>
              </a:buClr>
              <a:defRPr sz="2800">
                <a:latin typeface="Calibri Light" panose="020F0302020204030204" pitchFamily="34" charset="0"/>
                <a:cs typeface="Calibri Light" panose="020F0302020204030204" pitchFamily="34" charset="0"/>
              </a:defRPr>
            </a:lvl2pPr>
            <a:lvl3pPr marL="857250" indent="-285750">
              <a:spcBef>
                <a:spcPts val="0"/>
              </a:spcBef>
              <a:buClr>
                <a:srgbClr val="00929F"/>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marL="1085850" indent="-228600">
              <a:buClr>
                <a:srgbClr val="00929F"/>
              </a:buClr>
              <a:buFont typeface="Arial" panose="020B0604020202020204" pitchFamily="34" charset="0"/>
              <a:buChar char="•"/>
              <a:defRPr sz="2000">
                <a:latin typeface="Calibri Light" panose="020F0302020204030204" pitchFamily="34" charset="0"/>
                <a:cs typeface="Calibri Light" panose="020F0302020204030204" pitchFamily="34" charset="0"/>
              </a:defRPr>
            </a:lvl4pPr>
            <a:lvl5pPr marL="1371600" indent="-195263">
              <a:buClr>
                <a:srgbClr val="00929F"/>
              </a:buClr>
              <a:buFont typeface="Wingdings" panose="05000000000000000000" pitchFamily="2" charset="2"/>
              <a:buChar char="§"/>
              <a:defRPr sz="20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848600" y="7491007"/>
            <a:ext cx="6352056" cy="562785"/>
          </a:xfrm>
          <a:prstGeom prst="rect">
            <a:avLst/>
          </a:prstGeom>
        </p:spPr>
        <p:txBody>
          <a:bodyPr wrap="square" lIns="130622" tIns="65311" rIns="130622" bIns="65311" anchor="ctr" anchorCtr="0">
            <a:spAutoFit/>
          </a:bodyPr>
          <a:lstStyle/>
          <a:p>
            <a:pPr algn="r"/>
            <a:r>
              <a:rPr lang="en-US" sz="2800" b="1" i="0" dirty="0">
                <a:solidFill>
                  <a:schemeClr val="bg1"/>
                </a:solidFill>
                <a:latin typeface="+mj-lt"/>
              </a:rPr>
              <a:t>INSERT TITLE HERE</a:t>
            </a:r>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375" y="7571703"/>
            <a:ext cx="2218190" cy="401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device&#10;&#10;Description automatically generated">
            <a:extLst>
              <a:ext uri="{FF2B5EF4-FFF2-40B4-BE49-F238E27FC236}">
                <a16:creationId xmlns:a16="http://schemas.microsoft.com/office/drawing/2014/main" id="{35D5AE4E-DBD4-4343-94DB-BB7FE8D5BDEC}"/>
              </a:ext>
            </a:extLst>
          </p:cNvPr>
          <p:cNvPicPr>
            <a:picLocks noChangeAspect="1"/>
          </p:cNvPicPr>
          <p:nvPr userDrawn="1"/>
        </p:nvPicPr>
        <p:blipFill>
          <a:blip r:embed="rId3"/>
          <a:stretch>
            <a:fillRect/>
          </a:stretch>
        </p:blipFill>
        <p:spPr>
          <a:xfrm>
            <a:off x="9590592" y="4267200"/>
            <a:ext cx="4308288" cy="2872192"/>
          </a:xfrm>
          <a:prstGeom prst="rect">
            <a:avLst/>
          </a:prstGeom>
        </p:spPr>
      </p:pic>
    </p:spTree>
    <p:extLst>
      <p:ext uri="{BB962C8B-B14F-4D97-AF65-F5344CB8AC3E}">
        <p14:creationId xmlns:p14="http://schemas.microsoft.com/office/powerpoint/2010/main" val="70182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tandard Title and Content">
    <p:spTree>
      <p:nvGrpSpPr>
        <p:cNvPr id="1" name=""/>
        <p:cNvGrpSpPr/>
        <p:nvPr/>
      </p:nvGrpSpPr>
      <p:grpSpPr>
        <a:xfrm>
          <a:off x="0" y="0"/>
          <a:ext cx="0" cy="0"/>
          <a:chOff x="0" y="0"/>
          <a:chExt cx="0" cy="0"/>
        </a:xfrm>
      </p:grpSpPr>
      <p:sp>
        <p:nvSpPr>
          <p:cNvPr id="3" name="Rectangle 2"/>
          <p:cNvSpPr/>
          <p:nvPr userDrawn="1"/>
        </p:nvSpPr>
        <p:spPr>
          <a:xfrm>
            <a:off x="0" y="7315200"/>
            <a:ext cx="14630400" cy="914400"/>
          </a:xfrm>
          <a:prstGeom prst="rect">
            <a:avLst/>
          </a:prstGeom>
          <a:solidFill>
            <a:srgbClr val="004A61"/>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sp>
        <p:nvSpPr>
          <p:cNvPr id="2" name="Title 1"/>
          <p:cNvSpPr>
            <a:spLocks noGrp="1"/>
          </p:cNvSpPr>
          <p:nvPr>
            <p:ph type="title"/>
          </p:nvPr>
        </p:nvSpPr>
        <p:spPr>
          <a:xfrm>
            <a:off x="731520" y="610583"/>
            <a:ext cx="13167360" cy="603631"/>
          </a:xfrm>
          <a:prstGeom prst="rect">
            <a:avLst/>
          </a:prstGeom>
        </p:spPr>
        <p:txBody>
          <a:bodyPr/>
          <a:lstStyle>
            <a:lvl1pPr>
              <a:defRPr sz="4000">
                <a:latin typeface="Century Gothic" panose="020B0502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31520" y="1676399"/>
            <a:ext cx="13167360" cy="5455921"/>
          </a:xfrm>
          <a:prstGeom prst="rect">
            <a:avLst/>
          </a:prstGeom>
        </p:spPr>
        <p:txBody>
          <a:bodyPr lIns="0" tIns="0" rIns="0" bIns="0">
            <a:normAutofit/>
          </a:bodyPr>
          <a:lstStyle>
            <a:lvl1pPr marL="285750" indent="-285750">
              <a:lnSpc>
                <a:spcPct val="100000"/>
              </a:lnSpc>
              <a:spcBef>
                <a:spcPts val="600"/>
              </a:spcBef>
              <a:spcAft>
                <a:spcPts val="600"/>
              </a:spcAft>
              <a:buClr>
                <a:srgbClr val="00929F"/>
              </a:buClr>
              <a:tabLst/>
              <a:defRPr sz="3200" b="0">
                <a:latin typeface="+mn-lt"/>
                <a:cs typeface="Calibri Light" panose="020F0302020204030204" pitchFamily="34" charset="0"/>
              </a:defRPr>
            </a:lvl1pPr>
            <a:lvl2pPr marL="571500" indent="-285750">
              <a:spcBef>
                <a:spcPts val="600"/>
              </a:spcBef>
              <a:spcAft>
                <a:spcPts val="600"/>
              </a:spcAft>
              <a:buClr>
                <a:srgbClr val="00929F"/>
              </a:buClr>
              <a:defRPr sz="2800">
                <a:latin typeface="Calibri Light" panose="020F0302020204030204" pitchFamily="34" charset="0"/>
                <a:cs typeface="Calibri Light" panose="020F0302020204030204" pitchFamily="34" charset="0"/>
              </a:defRPr>
            </a:lvl2pPr>
            <a:lvl3pPr marL="857250" indent="-285750">
              <a:spcBef>
                <a:spcPts val="0"/>
              </a:spcBef>
              <a:buClr>
                <a:srgbClr val="00929F"/>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marL="1085850" indent="-228600">
              <a:buClr>
                <a:srgbClr val="00929F"/>
              </a:buClr>
              <a:buFont typeface="Arial" panose="020B0604020202020204" pitchFamily="34" charset="0"/>
              <a:buChar char="•"/>
              <a:defRPr sz="2000">
                <a:latin typeface="Calibri Light" panose="020F0302020204030204" pitchFamily="34" charset="0"/>
                <a:cs typeface="Calibri Light" panose="020F0302020204030204" pitchFamily="34" charset="0"/>
              </a:defRPr>
            </a:lvl4pPr>
            <a:lvl5pPr marL="1371600" indent="-195263">
              <a:buClr>
                <a:srgbClr val="00929F"/>
              </a:buClr>
              <a:buFont typeface="Wingdings" panose="05000000000000000000" pitchFamily="2" charset="2"/>
              <a:buChar char="§"/>
              <a:defRPr sz="20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848600" y="7491007"/>
            <a:ext cx="6352056" cy="562785"/>
          </a:xfrm>
          <a:prstGeom prst="rect">
            <a:avLst/>
          </a:prstGeom>
        </p:spPr>
        <p:txBody>
          <a:bodyPr wrap="square" lIns="130622" tIns="65311" rIns="130622" bIns="65311" anchor="ctr" anchorCtr="0">
            <a:spAutoFit/>
          </a:bodyPr>
          <a:lstStyle/>
          <a:p>
            <a:pPr algn="r"/>
            <a:r>
              <a:rPr lang="en-US" sz="2800" b="1" i="0" dirty="0">
                <a:solidFill>
                  <a:schemeClr val="bg1"/>
                </a:solidFill>
                <a:latin typeface="+mj-lt"/>
              </a:rPr>
              <a:t>INSERT TITLE HERE</a:t>
            </a:r>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374" y="7531354"/>
            <a:ext cx="2664141" cy="4820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light&#10;&#10;Description automatically generated">
            <a:extLst>
              <a:ext uri="{FF2B5EF4-FFF2-40B4-BE49-F238E27FC236}">
                <a16:creationId xmlns:a16="http://schemas.microsoft.com/office/drawing/2014/main" id="{2F04085E-DB4A-4802-B0C3-8892C0CF2712}"/>
              </a:ext>
            </a:extLst>
          </p:cNvPr>
          <p:cNvPicPr>
            <a:picLocks noChangeAspect="1"/>
          </p:cNvPicPr>
          <p:nvPr userDrawn="1"/>
        </p:nvPicPr>
        <p:blipFill>
          <a:blip r:embed="rId3"/>
          <a:stretch>
            <a:fillRect/>
          </a:stretch>
        </p:blipFill>
        <p:spPr>
          <a:xfrm>
            <a:off x="11125200" y="3573344"/>
            <a:ext cx="2936150" cy="3734783"/>
          </a:xfrm>
          <a:prstGeom prst="rect">
            <a:avLst/>
          </a:prstGeom>
        </p:spPr>
      </p:pic>
    </p:spTree>
    <p:extLst>
      <p:ext uri="{BB962C8B-B14F-4D97-AF65-F5344CB8AC3E}">
        <p14:creationId xmlns:p14="http://schemas.microsoft.com/office/powerpoint/2010/main" val="185428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Title and Content">
    <p:spTree>
      <p:nvGrpSpPr>
        <p:cNvPr id="1" name=""/>
        <p:cNvGrpSpPr/>
        <p:nvPr/>
      </p:nvGrpSpPr>
      <p:grpSpPr>
        <a:xfrm>
          <a:off x="0" y="0"/>
          <a:ext cx="0" cy="0"/>
          <a:chOff x="0" y="0"/>
          <a:chExt cx="0" cy="0"/>
        </a:xfrm>
      </p:grpSpPr>
      <p:sp>
        <p:nvSpPr>
          <p:cNvPr id="3" name="Rectangle 2"/>
          <p:cNvSpPr/>
          <p:nvPr userDrawn="1"/>
        </p:nvSpPr>
        <p:spPr>
          <a:xfrm>
            <a:off x="0" y="7315200"/>
            <a:ext cx="14630400" cy="914400"/>
          </a:xfrm>
          <a:prstGeom prst="rect">
            <a:avLst/>
          </a:prstGeom>
          <a:solidFill>
            <a:srgbClr val="004A61"/>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sp>
        <p:nvSpPr>
          <p:cNvPr id="2" name="Title 1"/>
          <p:cNvSpPr>
            <a:spLocks noGrp="1"/>
          </p:cNvSpPr>
          <p:nvPr>
            <p:ph type="title"/>
          </p:nvPr>
        </p:nvSpPr>
        <p:spPr>
          <a:xfrm>
            <a:off x="731520" y="610583"/>
            <a:ext cx="13167360" cy="603631"/>
          </a:xfrm>
          <a:prstGeom prst="rect">
            <a:avLst/>
          </a:prstGeom>
        </p:spPr>
        <p:txBody>
          <a:bodyPr/>
          <a:lstStyle>
            <a:lvl1pPr>
              <a:defRPr sz="4000">
                <a:latin typeface="Century Gothic" panose="020B0502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31520" y="1676399"/>
            <a:ext cx="13167360" cy="5455921"/>
          </a:xfrm>
          <a:prstGeom prst="rect">
            <a:avLst/>
          </a:prstGeom>
        </p:spPr>
        <p:txBody>
          <a:bodyPr lIns="0" tIns="0" rIns="0" bIns="0">
            <a:normAutofit/>
          </a:bodyPr>
          <a:lstStyle>
            <a:lvl1pPr marL="285750" indent="-285750">
              <a:lnSpc>
                <a:spcPct val="100000"/>
              </a:lnSpc>
              <a:spcBef>
                <a:spcPts val="600"/>
              </a:spcBef>
              <a:spcAft>
                <a:spcPts val="600"/>
              </a:spcAft>
              <a:buClr>
                <a:srgbClr val="00929F"/>
              </a:buClr>
              <a:tabLst/>
              <a:defRPr sz="3200" b="0">
                <a:latin typeface="+mn-lt"/>
                <a:cs typeface="Calibri Light" panose="020F0302020204030204" pitchFamily="34" charset="0"/>
              </a:defRPr>
            </a:lvl1pPr>
            <a:lvl2pPr marL="571500" indent="-285750">
              <a:spcBef>
                <a:spcPts val="600"/>
              </a:spcBef>
              <a:spcAft>
                <a:spcPts val="600"/>
              </a:spcAft>
              <a:buClr>
                <a:srgbClr val="00929F"/>
              </a:buClr>
              <a:defRPr sz="2800">
                <a:latin typeface="Calibri Light" panose="020F0302020204030204" pitchFamily="34" charset="0"/>
                <a:cs typeface="Calibri Light" panose="020F0302020204030204" pitchFamily="34" charset="0"/>
              </a:defRPr>
            </a:lvl2pPr>
            <a:lvl3pPr marL="857250" indent="-285750">
              <a:spcBef>
                <a:spcPts val="0"/>
              </a:spcBef>
              <a:buClr>
                <a:srgbClr val="00929F"/>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marL="1085850" indent="-228600">
              <a:buClr>
                <a:srgbClr val="00929F"/>
              </a:buClr>
              <a:buFont typeface="Arial" panose="020B0604020202020204" pitchFamily="34" charset="0"/>
              <a:buChar char="•"/>
              <a:defRPr sz="2000">
                <a:latin typeface="Calibri Light" panose="020F0302020204030204" pitchFamily="34" charset="0"/>
                <a:cs typeface="Calibri Light" panose="020F0302020204030204" pitchFamily="34" charset="0"/>
              </a:defRPr>
            </a:lvl4pPr>
            <a:lvl5pPr marL="1371600" indent="-195263">
              <a:buClr>
                <a:srgbClr val="00929F"/>
              </a:buClr>
              <a:buFont typeface="Wingdings" panose="05000000000000000000" pitchFamily="2" charset="2"/>
              <a:buChar char="§"/>
              <a:defRPr sz="20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848600" y="7491007"/>
            <a:ext cx="6352056" cy="562785"/>
          </a:xfrm>
          <a:prstGeom prst="rect">
            <a:avLst/>
          </a:prstGeom>
        </p:spPr>
        <p:txBody>
          <a:bodyPr wrap="square" lIns="130622" tIns="65311" rIns="130622" bIns="65311" anchor="ctr" anchorCtr="0">
            <a:spAutoFit/>
          </a:bodyPr>
          <a:lstStyle/>
          <a:p>
            <a:pPr algn="r"/>
            <a:r>
              <a:rPr lang="en-US" sz="2800" b="1" i="0" dirty="0">
                <a:solidFill>
                  <a:schemeClr val="bg1"/>
                </a:solidFill>
                <a:latin typeface="+mj-lt"/>
              </a:rPr>
              <a:t>INSERT TITLE HERE</a:t>
            </a:r>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375" y="7571703"/>
            <a:ext cx="2218190" cy="401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Proposal\2017\0521N_HARD_OnCall_Landscape\Proposal\cover_linked_ images\PlaceWorks_FancyLogo_Brighter.jpg">
            <a:extLst>
              <a:ext uri="{FF2B5EF4-FFF2-40B4-BE49-F238E27FC236}">
                <a16:creationId xmlns:a16="http://schemas.microsoft.com/office/drawing/2014/main" id="{F15529B1-A249-42F3-8E75-16ECF3D5DD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27765" y="1676399"/>
            <a:ext cx="3471115" cy="345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96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C4D86"/>
        </a:solidFill>
        <a:effectLst/>
      </p:bgPr>
    </p:bg>
    <p:spTree>
      <p:nvGrpSpPr>
        <p:cNvPr id="1" name=""/>
        <p:cNvGrpSpPr/>
        <p:nvPr/>
      </p:nvGrpSpPr>
      <p:grpSpPr>
        <a:xfrm>
          <a:off x="0" y="0"/>
          <a:ext cx="0" cy="0"/>
          <a:chOff x="0" y="0"/>
          <a:chExt cx="0" cy="0"/>
        </a:xfrm>
      </p:grpSpPr>
      <p:pic>
        <p:nvPicPr>
          <p:cNvPr id="3" name="Picture 3" descr="C:\Users\greddy\Desktop\PlaceWorks_Logo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4114800" cy="74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91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tandard Title and Content">
    <p:spTree>
      <p:nvGrpSpPr>
        <p:cNvPr id="1" name=""/>
        <p:cNvGrpSpPr/>
        <p:nvPr/>
      </p:nvGrpSpPr>
      <p:grpSpPr>
        <a:xfrm>
          <a:off x="0" y="0"/>
          <a:ext cx="0" cy="0"/>
          <a:chOff x="0" y="0"/>
          <a:chExt cx="0" cy="0"/>
        </a:xfrm>
      </p:grpSpPr>
      <p:pic>
        <p:nvPicPr>
          <p:cNvPr id="4" name="Picture 2" descr="C:\Users\greddy\Desktop\Untitle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000"/>
            <a:ext cx="6348947" cy="6334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reddy\Desktop\PlaceWorks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86200" y="2819400"/>
            <a:ext cx="6851650" cy="123983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Picture 11" descr="A close up of a sign&#10;&#10;Description automatically generated">
            <a:extLst>
              <a:ext uri="{FF2B5EF4-FFF2-40B4-BE49-F238E27FC236}">
                <a16:creationId xmlns:a16="http://schemas.microsoft.com/office/drawing/2014/main" id="{A2262B27-E2CB-4AB1-A373-70C03B0909AF}"/>
              </a:ext>
            </a:extLst>
          </p:cNvPr>
          <p:cNvPicPr>
            <a:picLocks noChangeAspect="1"/>
          </p:cNvPicPr>
          <p:nvPr userDrawn="1"/>
        </p:nvPicPr>
        <p:blipFill>
          <a:blip r:embed="rId4"/>
          <a:stretch>
            <a:fillRect/>
          </a:stretch>
        </p:blipFill>
        <p:spPr>
          <a:xfrm>
            <a:off x="11963400" y="7668621"/>
            <a:ext cx="2218190" cy="402971"/>
          </a:xfrm>
          <a:prstGeom prst="rect">
            <a:avLst/>
          </a:prstGeom>
        </p:spPr>
      </p:pic>
    </p:spTree>
    <p:extLst>
      <p:ext uri="{BB962C8B-B14F-4D97-AF65-F5344CB8AC3E}">
        <p14:creationId xmlns:p14="http://schemas.microsoft.com/office/powerpoint/2010/main" val="2561348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Main Title">
    <p:bg>
      <p:bgPr>
        <a:solidFill>
          <a:srgbClr val="A9B2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920" y="4022629"/>
            <a:ext cx="13167360" cy="3895818"/>
          </a:xfrm>
          <a:prstGeom prst="rect">
            <a:avLst/>
          </a:prstGeom>
        </p:spPr>
        <p:txBody>
          <a:bodyPr anchor="b"/>
          <a:lstStyle>
            <a:lvl1pPr>
              <a:defRPr sz="13700" b="0" spc="-429" baseline="0">
                <a:solidFill>
                  <a:schemeClr val="bg1"/>
                </a:solidFill>
                <a:latin typeface="Century Gothic" panose="020B0502020202020204" pitchFamily="34" charset="0"/>
                <a:cs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469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Title">
    <p:bg>
      <p:bgPr>
        <a:solidFill>
          <a:srgbClr val="00929F"/>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55920" y="4022629"/>
            <a:ext cx="13167360" cy="3895818"/>
          </a:xfrm>
          <a:prstGeom prst="rect">
            <a:avLst/>
          </a:prstGeom>
        </p:spPr>
        <p:txBody>
          <a:bodyPr anchor="b"/>
          <a:lstStyle>
            <a:lvl1pPr>
              <a:defRPr sz="13700" b="0" spc="-429" baseline="0">
                <a:solidFill>
                  <a:schemeClr val="bg1"/>
                </a:solidFill>
                <a:latin typeface="Century Gothic" panose="020B0502020202020204" pitchFamily="34" charset="0"/>
                <a:cs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647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mon Title">
    <p:bg>
      <p:bgPr>
        <a:solidFill>
          <a:srgbClr val="3C4D8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55920" y="4022629"/>
            <a:ext cx="13167360" cy="3895818"/>
          </a:xfrm>
          <a:prstGeom prst="rect">
            <a:avLst/>
          </a:prstGeom>
        </p:spPr>
        <p:txBody>
          <a:bodyPr anchor="b"/>
          <a:lstStyle>
            <a:lvl1pPr>
              <a:defRPr sz="13700" b="0" spc="-429" baseline="0">
                <a:solidFill>
                  <a:schemeClr val="bg1"/>
                </a:solidFill>
                <a:latin typeface="Century Gothic" panose="020B0502020202020204" pitchFamily="34" charset="0"/>
                <a:cs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5485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mon title with eyebrow">
    <p:bg>
      <p:bgPr>
        <a:solidFill>
          <a:srgbClr val="5C2946"/>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55920" y="4022629"/>
            <a:ext cx="13167360" cy="3895818"/>
          </a:xfrm>
          <a:prstGeom prst="rect">
            <a:avLst/>
          </a:prstGeom>
        </p:spPr>
        <p:txBody>
          <a:bodyPr anchor="b"/>
          <a:lstStyle>
            <a:lvl1pPr>
              <a:defRPr sz="13700" b="0" spc="-429" baseline="0">
                <a:solidFill>
                  <a:schemeClr val="bg1"/>
                </a:solidFill>
                <a:latin typeface="Century Gothic" panose="020B0502020202020204" pitchFamily="34" charset="0"/>
                <a:cs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558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222" y="1373506"/>
            <a:ext cx="12885339" cy="58916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739222" y="426602"/>
            <a:ext cx="12885339" cy="946904"/>
          </a:xfrm>
          <a:prstGeom prst="rect">
            <a:avLst/>
          </a:prstGeom>
        </p:spPr>
        <p:txBody>
          <a:bodyPr/>
          <a:lstStyle>
            <a:lvl1pPr>
              <a:defRPr>
                <a:solidFill>
                  <a:srgbClr val="002E6D"/>
                </a:solidFill>
              </a:defRPr>
            </a:lvl1pPr>
          </a:lstStyle>
          <a:p>
            <a:r>
              <a:rPr lang="en-US"/>
              <a:t>Click to edit Master title style</a:t>
            </a:r>
            <a:endParaRPr lang="en-US" dirty="0"/>
          </a:p>
        </p:txBody>
      </p:sp>
      <p:cxnSp>
        <p:nvCxnSpPr>
          <p:cNvPr id="5" name="Straight Connector 4"/>
          <p:cNvCxnSpPr/>
          <p:nvPr userDrawn="1"/>
        </p:nvCxnSpPr>
        <p:spPr>
          <a:xfrm>
            <a:off x="893225" y="1131931"/>
            <a:ext cx="12731336" cy="0"/>
          </a:xfrm>
          <a:prstGeom prst="line">
            <a:avLst/>
          </a:prstGeom>
          <a:ln w="38100">
            <a:solidFill>
              <a:srgbClr val="002E6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93224" y="7758905"/>
            <a:ext cx="11088304" cy="0"/>
          </a:xfrm>
          <a:prstGeom prst="line">
            <a:avLst/>
          </a:prstGeom>
          <a:ln w="38100">
            <a:solidFill>
              <a:srgbClr val="002E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33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ndard Title and Content">
    <p:spTree>
      <p:nvGrpSpPr>
        <p:cNvPr id="1" name=""/>
        <p:cNvGrpSpPr/>
        <p:nvPr/>
      </p:nvGrpSpPr>
      <p:grpSpPr>
        <a:xfrm>
          <a:off x="0" y="0"/>
          <a:ext cx="0" cy="0"/>
          <a:chOff x="0" y="0"/>
          <a:chExt cx="0" cy="0"/>
        </a:xfrm>
      </p:grpSpPr>
      <p:sp>
        <p:nvSpPr>
          <p:cNvPr id="3" name="Rectangle 2"/>
          <p:cNvSpPr/>
          <p:nvPr userDrawn="1"/>
        </p:nvSpPr>
        <p:spPr>
          <a:xfrm>
            <a:off x="0" y="7315200"/>
            <a:ext cx="14630400" cy="914400"/>
          </a:xfrm>
          <a:prstGeom prst="rect">
            <a:avLst/>
          </a:prstGeom>
          <a:solidFill>
            <a:srgbClr val="348097"/>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sp>
        <p:nvSpPr>
          <p:cNvPr id="2" name="Title 1"/>
          <p:cNvSpPr>
            <a:spLocks noGrp="1"/>
          </p:cNvSpPr>
          <p:nvPr>
            <p:ph type="title"/>
          </p:nvPr>
        </p:nvSpPr>
        <p:spPr>
          <a:xfrm>
            <a:off x="731520" y="610583"/>
            <a:ext cx="13167360" cy="603631"/>
          </a:xfrm>
          <a:prstGeom prst="rect">
            <a:avLst/>
          </a:prstGeom>
        </p:spPr>
        <p:txBody>
          <a:bodyPr/>
          <a:lstStyle>
            <a:lvl1pPr>
              <a:defRPr sz="4000">
                <a:latin typeface="Century Gothic" panose="020B0502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31520" y="1676399"/>
            <a:ext cx="13167360" cy="5455921"/>
          </a:xfrm>
          <a:prstGeom prst="rect">
            <a:avLst/>
          </a:prstGeom>
        </p:spPr>
        <p:txBody>
          <a:bodyPr lIns="0" tIns="0" rIns="0" bIns="0">
            <a:normAutofit/>
          </a:bodyPr>
          <a:lstStyle>
            <a:lvl1pPr marL="285750" indent="-285750">
              <a:lnSpc>
                <a:spcPct val="100000"/>
              </a:lnSpc>
              <a:spcBef>
                <a:spcPts val="600"/>
              </a:spcBef>
              <a:spcAft>
                <a:spcPts val="600"/>
              </a:spcAft>
              <a:buClr>
                <a:srgbClr val="348097"/>
              </a:buClr>
              <a:tabLst/>
              <a:defRPr sz="3200" b="0">
                <a:latin typeface="+mn-lt"/>
                <a:cs typeface="Calibri Light" panose="020F0302020204030204" pitchFamily="34" charset="0"/>
              </a:defRPr>
            </a:lvl1pPr>
            <a:lvl2pPr marL="571500" indent="-285750">
              <a:spcBef>
                <a:spcPts val="600"/>
              </a:spcBef>
              <a:spcAft>
                <a:spcPts val="600"/>
              </a:spcAft>
              <a:buClr>
                <a:srgbClr val="348097"/>
              </a:buClr>
              <a:defRPr sz="2800">
                <a:latin typeface="Calibri Light" panose="020F0302020204030204" pitchFamily="34" charset="0"/>
                <a:cs typeface="Calibri Light" panose="020F0302020204030204" pitchFamily="34" charset="0"/>
              </a:defRPr>
            </a:lvl2pPr>
            <a:lvl3pPr marL="857250" indent="-285750">
              <a:spcBef>
                <a:spcPts val="0"/>
              </a:spcBef>
              <a:buClr>
                <a:srgbClr val="348097"/>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marL="1085850" indent="-228600">
              <a:buClr>
                <a:srgbClr val="348097"/>
              </a:buClr>
              <a:buFont typeface="Arial" panose="020B0604020202020204" pitchFamily="34" charset="0"/>
              <a:buChar char="•"/>
              <a:defRPr sz="2000">
                <a:latin typeface="Calibri Light" panose="020F0302020204030204" pitchFamily="34" charset="0"/>
                <a:cs typeface="Calibri Light" panose="020F0302020204030204" pitchFamily="34" charset="0"/>
              </a:defRPr>
            </a:lvl4pPr>
            <a:lvl5pPr marL="1371600" indent="-195263">
              <a:buClr>
                <a:srgbClr val="348097"/>
              </a:buClr>
              <a:buFont typeface="Wingdings" panose="05000000000000000000" pitchFamily="2" charset="2"/>
              <a:buChar char="§"/>
              <a:defRPr sz="20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374" y="7531354"/>
            <a:ext cx="2664141" cy="482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 logo&#10;&#10;Description automatically generated">
            <a:extLst>
              <a:ext uri="{FF2B5EF4-FFF2-40B4-BE49-F238E27FC236}">
                <a16:creationId xmlns:a16="http://schemas.microsoft.com/office/drawing/2014/main" id="{98F85416-2535-433E-A320-D5DDF6C7384C}"/>
              </a:ext>
            </a:extLst>
          </p:cNvPr>
          <p:cNvPicPr>
            <a:picLocks noChangeAspect="1"/>
          </p:cNvPicPr>
          <p:nvPr userDrawn="1"/>
        </p:nvPicPr>
        <p:blipFill>
          <a:blip r:embed="rId3"/>
          <a:stretch>
            <a:fillRect/>
          </a:stretch>
        </p:blipFill>
        <p:spPr>
          <a:xfrm>
            <a:off x="10591800" y="7443240"/>
            <a:ext cx="3583637" cy="646751"/>
          </a:xfrm>
          <a:prstGeom prst="rect">
            <a:avLst/>
          </a:prstGeom>
        </p:spPr>
      </p:pic>
    </p:spTree>
    <p:extLst>
      <p:ext uri="{BB962C8B-B14F-4D97-AF65-F5344CB8AC3E}">
        <p14:creationId xmlns:p14="http://schemas.microsoft.com/office/powerpoint/2010/main" val="405126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Standard Title and Content">
    <p:spTree>
      <p:nvGrpSpPr>
        <p:cNvPr id="1" name=""/>
        <p:cNvGrpSpPr/>
        <p:nvPr/>
      </p:nvGrpSpPr>
      <p:grpSpPr>
        <a:xfrm>
          <a:off x="0" y="0"/>
          <a:ext cx="0" cy="0"/>
          <a:chOff x="0" y="0"/>
          <a:chExt cx="0" cy="0"/>
        </a:xfrm>
      </p:grpSpPr>
      <p:pic>
        <p:nvPicPr>
          <p:cNvPr id="4" name="Picture 3" descr="A picture containing bridge&#10;&#10;Description automatically generated">
            <a:extLst>
              <a:ext uri="{FF2B5EF4-FFF2-40B4-BE49-F238E27FC236}">
                <a16:creationId xmlns:a16="http://schemas.microsoft.com/office/drawing/2014/main" id="{E094ED48-FD72-4895-A811-DB542005BB9A}"/>
              </a:ext>
            </a:extLst>
          </p:cNvPr>
          <p:cNvPicPr>
            <a:picLocks noChangeAspect="1"/>
          </p:cNvPicPr>
          <p:nvPr userDrawn="1"/>
        </p:nvPicPr>
        <p:blipFill>
          <a:blip r:embed="rId2"/>
          <a:stretch>
            <a:fillRect/>
          </a:stretch>
        </p:blipFill>
        <p:spPr>
          <a:xfrm>
            <a:off x="6081" y="4419600"/>
            <a:ext cx="14618238" cy="3483871"/>
          </a:xfrm>
          <a:prstGeom prst="rect">
            <a:avLst/>
          </a:prstGeom>
        </p:spPr>
      </p:pic>
      <p:sp>
        <p:nvSpPr>
          <p:cNvPr id="3" name="Rectangle 2"/>
          <p:cNvSpPr/>
          <p:nvPr userDrawn="1"/>
        </p:nvSpPr>
        <p:spPr>
          <a:xfrm>
            <a:off x="0" y="7315200"/>
            <a:ext cx="14630400" cy="914400"/>
          </a:xfrm>
          <a:prstGeom prst="rect">
            <a:avLst/>
          </a:prstGeom>
          <a:solidFill>
            <a:srgbClr val="348097"/>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sp>
        <p:nvSpPr>
          <p:cNvPr id="2" name="Title 1"/>
          <p:cNvSpPr>
            <a:spLocks noGrp="1"/>
          </p:cNvSpPr>
          <p:nvPr>
            <p:ph type="title"/>
          </p:nvPr>
        </p:nvSpPr>
        <p:spPr>
          <a:xfrm>
            <a:off x="731520" y="610583"/>
            <a:ext cx="13167360" cy="603631"/>
          </a:xfrm>
          <a:prstGeom prst="rect">
            <a:avLst/>
          </a:prstGeom>
        </p:spPr>
        <p:txBody>
          <a:bodyPr/>
          <a:lstStyle>
            <a:lvl1pPr>
              <a:defRPr sz="4000">
                <a:latin typeface="Century Gothic" panose="020B0502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31520" y="1676399"/>
            <a:ext cx="13167360" cy="5455921"/>
          </a:xfrm>
          <a:prstGeom prst="rect">
            <a:avLst/>
          </a:prstGeom>
        </p:spPr>
        <p:txBody>
          <a:bodyPr lIns="0" tIns="0" rIns="0" bIns="0">
            <a:normAutofit/>
          </a:bodyPr>
          <a:lstStyle>
            <a:lvl1pPr marL="285750" indent="-285750">
              <a:lnSpc>
                <a:spcPct val="100000"/>
              </a:lnSpc>
              <a:spcBef>
                <a:spcPts val="600"/>
              </a:spcBef>
              <a:spcAft>
                <a:spcPts val="600"/>
              </a:spcAft>
              <a:buClr>
                <a:srgbClr val="348097"/>
              </a:buClr>
              <a:tabLst/>
              <a:defRPr sz="3200" b="0">
                <a:latin typeface="+mn-lt"/>
                <a:cs typeface="Calibri Light" panose="020F0302020204030204" pitchFamily="34" charset="0"/>
              </a:defRPr>
            </a:lvl1pPr>
            <a:lvl2pPr marL="571500" indent="-285750">
              <a:spcBef>
                <a:spcPts val="600"/>
              </a:spcBef>
              <a:spcAft>
                <a:spcPts val="600"/>
              </a:spcAft>
              <a:buClr>
                <a:srgbClr val="348097"/>
              </a:buClr>
              <a:defRPr sz="2800">
                <a:latin typeface="Calibri Light" panose="020F0302020204030204" pitchFamily="34" charset="0"/>
                <a:cs typeface="Calibri Light" panose="020F0302020204030204" pitchFamily="34" charset="0"/>
              </a:defRPr>
            </a:lvl2pPr>
            <a:lvl3pPr marL="857250" indent="-285750">
              <a:spcBef>
                <a:spcPts val="0"/>
              </a:spcBef>
              <a:buClr>
                <a:srgbClr val="348097"/>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marL="1085850" indent="-228600">
              <a:buClr>
                <a:srgbClr val="348097"/>
              </a:buClr>
              <a:buFont typeface="Arial" panose="020B0604020202020204" pitchFamily="34" charset="0"/>
              <a:buChar char="•"/>
              <a:defRPr sz="2000">
                <a:latin typeface="Calibri Light" panose="020F0302020204030204" pitchFamily="34" charset="0"/>
                <a:cs typeface="Calibri Light" panose="020F0302020204030204" pitchFamily="34" charset="0"/>
              </a:defRPr>
            </a:lvl4pPr>
            <a:lvl5pPr marL="1371600" indent="-195263">
              <a:buClr>
                <a:srgbClr val="348097"/>
              </a:buClr>
              <a:buFont typeface="Wingdings" panose="05000000000000000000" pitchFamily="2" charset="2"/>
              <a:buChar char="§"/>
              <a:defRPr sz="20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374" y="7531354"/>
            <a:ext cx="2664141" cy="482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 logo&#10;&#10;Description automatically generated">
            <a:extLst>
              <a:ext uri="{FF2B5EF4-FFF2-40B4-BE49-F238E27FC236}">
                <a16:creationId xmlns:a16="http://schemas.microsoft.com/office/drawing/2014/main" id="{98F85416-2535-433E-A320-D5DDF6C7384C}"/>
              </a:ext>
            </a:extLst>
          </p:cNvPr>
          <p:cNvPicPr>
            <a:picLocks noChangeAspect="1"/>
          </p:cNvPicPr>
          <p:nvPr userDrawn="1"/>
        </p:nvPicPr>
        <p:blipFill>
          <a:blip r:embed="rId4"/>
          <a:stretch>
            <a:fillRect/>
          </a:stretch>
        </p:blipFill>
        <p:spPr>
          <a:xfrm>
            <a:off x="10591800" y="7443240"/>
            <a:ext cx="3583637" cy="646751"/>
          </a:xfrm>
          <a:prstGeom prst="rect">
            <a:avLst/>
          </a:prstGeom>
        </p:spPr>
      </p:pic>
    </p:spTree>
    <p:extLst>
      <p:ext uri="{BB962C8B-B14F-4D97-AF65-F5344CB8AC3E}">
        <p14:creationId xmlns:p14="http://schemas.microsoft.com/office/powerpoint/2010/main" val="49867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Standard Title and Content">
    <p:spTree>
      <p:nvGrpSpPr>
        <p:cNvPr id="1" name=""/>
        <p:cNvGrpSpPr/>
        <p:nvPr/>
      </p:nvGrpSpPr>
      <p:grpSpPr>
        <a:xfrm>
          <a:off x="0" y="0"/>
          <a:ext cx="0" cy="0"/>
          <a:chOff x="0" y="0"/>
          <a:chExt cx="0" cy="0"/>
        </a:xfrm>
      </p:grpSpPr>
      <p:pic>
        <p:nvPicPr>
          <p:cNvPr id="4" name="Picture 3" descr="A picture containing bridge&#10;&#10;Description automatically generated">
            <a:extLst>
              <a:ext uri="{FF2B5EF4-FFF2-40B4-BE49-F238E27FC236}">
                <a16:creationId xmlns:a16="http://schemas.microsoft.com/office/drawing/2014/main" id="{CF7A0806-0EAF-4D6D-A94E-70C3F0BA202B}"/>
              </a:ext>
            </a:extLst>
          </p:cNvPr>
          <p:cNvPicPr>
            <a:picLocks noChangeAspect="1"/>
          </p:cNvPicPr>
          <p:nvPr userDrawn="1"/>
        </p:nvPicPr>
        <p:blipFill>
          <a:blip r:embed="rId2"/>
          <a:stretch>
            <a:fillRect/>
          </a:stretch>
        </p:blipFill>
        <p:spPr>
          <a:xfrm>
            <a:off x="6081" y="4419600"/>
            <a:ext cx="14618238" cy="3483871"/>
          </a:xfrm>
          <a:prstGeom prst="rect">
            <a:avLst/>
          </a:prstGeom>
        </p:spPr>
      </p:pic>
      <p:sp>
        <p:nvSpPr>
          <p:cNvPr id="3" name="Rectangle 2"/>
          <p:cNvSpPr/>
          <p:nvPr userDrawn="1"/>
        </p:nvSpPr>
        <p:spPr>
          <a:xfrm>
            <a:off x="0" y="7315200"/>
            <a:ext cx="14630400" cy="914400"/>
          </a:xfrm>
          <a:prstGeom prst="rect">
            <a:avLst/>
          </a:prstGeom>
          <a:solidFill>
            <a:srgbClr val="348097"/>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374" y="7531354"/>
            <a:ext cx="2664141" cy="482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 logo&#10;&#10;Description automatically generated">
            <a:extLst>
              <a:ext uri="{FF2B5EF4-FFF2-40B4-BE49-F238E27FC236}">
                <a16:creationId xmlns:a16="http://schemas.microsoft.com/office/drawing/2014/main" id="{98F85416-2535-433E-A320-D5DDF6C7384C}"/>
              </a:ext>
            </a:extLst>
          </p:cNvPr>
          <p:cNvPicPr>
            <a:picLocks noChangeAspect="1"/>
          </p:cNvPicPr>
          <p:nvPr userDrawn="1"/>
        </p:nvPicPr>
        <p:blipFill>
          <a:blip r:embed="rId4"/>
          <a:stretch>
            <a:fillRect/>
          </a:stretch>
        </p:blipFill>
        <p:spPr>
          <a:xfrm>
            <a:off x="10591800" y="7443240"/>
            <a:ext cx="3583637" cy="646751"/>
          </a:xfrm>
          <a:prstGeom prst="rect">
            <a:avLst/>
          </a:prstGeom>
        </p:spPr>
      </p:pic>
    </p:spTree>
    <p:extLst>
      <p:ext uri="{BB962C8B-B14F-4D97-AF65-F5344CB8AC3E}">
        <p14:creationId xmlns:p14="http://schemas.microsoft.com/office/powerpoint/2010/main" val="203893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Standard Title and Content">
    <p:spTree>
      <p:nvGrpSpPr>
        <p:cNvPr id="1" name=""/>
        <p:cNvGrpSpPr/>
        <p:nvPr/>
      </p:nvGrpSpPr>
      <p:grpSpPr>
        <a:xfrm>
          <a:off x="0" y="0"/>
          <a:ext cx="0" cy="0"/>
          <a:chOff x="0" y="0"/>
          <a:chExt cx="0" cy="0"/>
        </a:xfrm>
      </p:grpSpPr>
      <p:pic>
        <p:nvPicPr>
          <p:cNvPr id="4" name="Picture 3" descr="A picture containing bridge&#10;&#10;Description automatically generated">
            <a:extLst>
              <a:ext uri="{FF2B5EF4-FFF2-40B4-BE49-F238E27FC236}">
                <a16:creationId xmlns:a16="http://schemas.microsoft.com/office/drawing/2014/main" id="{CF7A0806-0EAF-4D6D-A94E-70C3F0BA202B}"/>
              </a:ext>
            </a:extLst>
          </p:cNvPr>
          <p:cNvPicPr>
            <a:picLocks noChangeAspect="1"/>
          </p:cNvPicPr>
          <p:nvPr userDrawn="1"/>
        </p:nvPicPr>
        <p:blipFill>
          <a:blip r:embed="rId2"/>
          <a:stretch>
            <a:fillRect/>
          </a:stretch>
        </p:blipFill>
        <p:spPr>
          <a:xfrm>
            <a:off x="6081" y="4419600"/>
            <a:ext cx="14618238" cy="3483871"/>
          </a:xfrm>
          <a:prstGeom prst="rect">
            <a:avLst/>
          </a:prstGeom>
        </p:spPr>
      </p:pic>
      <p:sp>
        <p:nvSpPr>
          <p:cNvPr id="3" name="Rectangle 2"/>
          <p:cNvSpPr/>
          <p:nvPr userDrawn="1"/>
        </p:nvSpPr>
        <p:spPr>
          <a:xfrm>
            <a:off x="0" y="7315200"/>
            <a:ext cx="14630400" cy="914400"/>
          </a:xfrm>
          <a:prstGeom prst="rect">
            <a:avLst/>
          </a:prstGeom>
          <a:solidFill>
            <a:srgbClr val="348097"/>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spTree>
    <p:extLst>
      <p:ext uri="{BB962C8B-B14F-4D97-AF65-F5344CB8AC3E}">
        <p14:creationId xmlns:p14="http://schemas.microsoft.com/office/powerpoint/2010/main" val="336879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tandard Title and Content">
    <p:spTree>
      <p:nvGrpSpPr>
        <p:cNvPr id="1" name=""/>
        <p:cNvGrpSpPr/>
        <p:nvPr/>
      </p:nvGrpSpPr>
      <p:grpSpPr>
        <a:xfrm>
          <a:off x="0" y="0"/>
          <a:ext cx="0" cy="0"/>
          <a:chOff x="0" y="0"/>
          <a:chExt cx="0" cy="0"/>
        </a:xfrm>
      </p:grpSpPr>
      <p:sp>
        <p:nvSpPr>
          <p:cNvPr id="3" name="Rectangle 2"/>
          <p:cNvSpPr/>
          <p:nvPr userDrawn="1"/>
        </p:nvSpPr>
        <p:spPr>
          <a:xfrm>
            <a:off x="0" y="7315200"/>
            <a:ext cx="14630400" cy="914400"/>
          </a:xfrm>
          <a:prstGeom prst="rect">
            <a:avLst/>
          </a:prstGeom>
          <a:solidFill>
            <a:srgbClr val="004A61"/>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sp>
        <p:nvSpPr>
          <p:cNvPr id="2" name="Title 1"/>
          <p:cNvSpPr>
            <a:spLocks noGrp="1"/>
          </p:cNvSpPr>
          <p:nvPr>
            <p:ph type="title"/>
          </p:nvPr>
        </p:nvSpPr>
        <p:spPr>
          <a:xfrm>
            <a:off x="731520" y="610583"/>
            <a:ext cx="13167360" cy="603631"/>
          </a:xfrm>
          <a:prstGeom prst="rect">
            <a:avLst/>
          </a:prstGeom>
        </p:spPr>
        <p:txBody>
          <a:bodyPr/>
          <a:lstStyle>
            <a:lvl1pPr>
              <a:defRPr sz="4000">
                <a:latin typeface="Century Gothic" panose="020B0502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31520" y="1676399"/>
            <a:ext cx="13167360" cy="5455921"/>
          </a:xfrm>
          <a:prstGeom prst="rect">
            <a:avLst/>
          </a:prstGeom>
        </p:spPr>
        <p:txBody>
          <a:bodyPr lIns="0" tIns="0" rIns="0" bIns="0">
            <a:normAutofit/>
          </a:bodyPr>
          <a:lstStyle>
            <a:lvl1pPr marL="285750" indent="-285750">
              <a:lnSpc>
                <a:spcPct val="100000"/>
              </a:lnSpc>
              <a:spcBef>
                <a:spcPts val="600"/>
              </a:spcBef>
              <a:spcAft>
                <a:spcPts val="600"/>
              </a:spcAft>
              <a:buClr>
                <a:srgbClr val="00929F"/>
              </a:buClr>
              <a:tabLst/>
              <a:defRPr sz="3200" b="0">
                <a:latin typeface="+mn-lt"/>
                <a:cs typeface="Calibri Light" panose="020F0302020204030204" pitchFamily="34" charset="0"/>
              </a:defRPr>
            </a:lvl1pPr>
            <a:lvl2pPr marL="571500" indent="-285750">
              <a:spcBef>
                <a:spcPts val="600"/>
              </a:spcBef>
              <a:spcAft>
                <a:spcPts val="600"/>
              </a:spcAft>
              <a:buClr>
                <a:srgbClr val="00929F"/>
              </a:buClr>
              <a:defRPr sz="2800">
                <a:latin typeface="Calibri Light" panose="020F0302020204030204" pitchFamily="34" charset="0"/>
                <a:cs typeface="Calibri Light" panose="020F0302020204030204" pitchFamily="34" charset="0"/>
              </a:defRPr>
            </a:lvl2pPr>
            <a:lvl3pPr marL="857250" indent="-285750">
              <a:spcBef>
                <a:spcPts val="0"/>
              </a:spcBef>
              <a:buClr>
                <a:srgbClr val="00929F"/>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marL="1085850" indent="-228600">
              <a:buClr>
                <a:srgbClr val="00929F"/>
              </a:buClr>
              <a:buFont typeface="Arial" panose="020B0604020202020204" pitchFamily="34" charset="0"/>
              <a:buChar char="•"/>
              <a:defRPr sz="2000">
                <a:latin typeface="Calibri Light" panose="020F0302020204030204" pitchFamily="34" charset="0"/>
                <a:cs typeface="Calibri Light" panose="020F0302020204030204" pitchFamily="34" charset="0"/>
              </a:defRPr>
            </a:lvl4pPr>
            <a:lvl5pPr marL="1371600" indent="-195263">
              <a:buClr>
                <a:srgbClr val="00929F"/>
              </a:buClr>
              <a:buFont typeface="Wingdings" panose="05000000000000000000" pitchFamily="2" charset="2"/>
              <a:buChar char="§"/>
              <a:defRPr sz="20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848600" y="7491007"/>
            <a:ext cx="6352056" cy="562785"/>
          </a:xfrm>
          <a:prstGeom prst="rect">
            <a:avLst/>
          </a:prstGeom>
        </p:spPr>
        <p:txBody>
          <a:bodyPr wrap="square" lIns="130622" tIns="65311" rIns="130622" bIns="65311" anchor="ctr" anchorCtr="0">
            <a:spAutoFit/>
          </a:bodyPr>
          <a:lstStyle/>
          <a:p>
            <a:pPr algn="r"/>
            <a:r>
              <a:rPr lang="en-US" sz="2800" b="1" i="0" dirty="0">
                <a:solidFill>
                  <a:schemeClr val="bg1"/>
                </a:solidFill>
                <a:latin typeface="+mj-lt"/>
              </a:rPr>
              <a:t>INSERT TITLE HERE</a:t>
            </a:r>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374" y="7531354"/>
            <a:ext cx="2664141" cy="482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cell phone&#10;&#10;Description automatically generated">
            <a:extLst>
              <a:ext uri="{FF2B5EF4-FFF2-40B4-BE49-F238E27FC236}">
                <a16:creationId xmlns:a16="http://schemas.microsoft.com/office/drawing/2014/main" id="{ED17004D-2F92-4D3E-AE51-250ED40EC195}"/>
              </a:ext>
            </a:extLst>
          </p:cNvPr>
          <p:cNvPicPr>
            <a:picLocks noChangeAspect="1"/>
          </p:cNvPicPr>
          <p:nvPr userDrawn="1"/>
        </p:nvPicPr>
        <p:blipFill>
          <a:blip r:embed="rId3"/>
          <a:stretch>
            <a:fillRect/>
          </a:stretch>
        </p:blipFill>
        <p:spPr>
          <a:xfrm>
            <a:off x="11178060" y="4419600"/>
            <a:ext cx="2744632" cy="2731698"/>
          </a:xfrm>
          <a:prstGeom prst="rect">
            <a:avLst/>
          </a:prstGeom>
        </p:spPr>
      </p:pic>
    </p:spTree>
    <p:extLst>
      <p:ext uri="{BB962C8B-B14F-4D97-AF65-F5344CB8AC3E}">
        <p14:creationId xmlns:p14="http://schemas.microsoft.com/office/powerpoint/2010/main" val="107537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tandard Title and Content">
    <p:spTree>
      <p:nvGrpSpPr>
        <p:cNvPr id="1" name=""/>
        <p:cNvGrpSpPr/>
        <p:nvPr/>
      </p:nvGrpSpPr>
      <p:grpSpPr>
        <a:xfrm>
          <a:off x="0" y="0"/>
          <a:ext cx="0" cy="0"/>
          <a:chOff x="0" y="0"/>
          <a:chExt cx="0" cy="0"/>
        </a:xfrm>
      </p:grpSpPr>
      <p:sp>
        <p:nvSpPr>
          <p:cNvPr id="3" name="Rectangle 2"/>
          <p:cNvSpPr/>
          <p:nvPr userDrawn="1"/>
        </p:nvSpPr>
        <p:spPr>
          <a:xfrm>
            <a:off x="0" y="7315200"/>
            <a:ext cx="14630400" cy="914400"/>
          </a:xfrm>
          <a:prstGeom prst="rect">
            <a:avLst/>
          </a:prstGeom>
          <a:solidFill>
            <a:srgbClr val="004A61"/>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sp>
        <p:nvSpPr>
          <p:cNvPr id="2" name="Title 1"/>
          <p:cNvSpPr>
            <a:spLocks noGrp="1"/>
          </p:cNvSpPr>
          <p:nvPr>
            <p:ph type="title" hasCustomPrompt="1"/>
          </p:nvPr>
        </p:nvSpPr>
        <p:spPr>
          <a:xfrm>
            <a:off x="731520" y="610583"/>
            <a:ext cx="13167360" cy="603631"/>
          </a:xfrm>
          <a:prstGeom prst="rect">
            <a:avLst/>
          </a:prstGeom>
        </p:spPr>
        <p:txBody>
          <a:bodyPr/>
          <a:lstStyle>
            <a:lvl1pPr>
              <a:defRPr sz="4000">
                <a:latin typeface="Century Gothic" panose="020B0502020202020204" pitchFamily="34" charset="0"/>
              </a:defRPr>
            </a:lvl1pPr>
          </a:lstStyle>
          <a:p>
            <a:r>
              <a:rPr lang="en-US" dirty="0"/>
              <a:t>Timeline</a:t>
            </a:r>
          </a:p>
        </p:txBody>
      </p:sp>
      <p:sp>
        <p:nvSpPr>
          <p:cNvPr id="12" name="Text Placeholder 11"/>
          <p:cNvSpPr>
            <a:spLocks noGrp="1"/>
          </p:cNvSpPr>
          <p:nvPr>
            <p:ph type="body" sz="quarter" idx="10" hasCustomPrompt="1"/>
          </p:nvPr>
        </p:nvSpPr>
        <p:spPr>
          <a:xfrm>
            <a:off x="731520" y="1676399"/>
            <a:ext cx="13167360" cy="5455921"/>
          </a:xfrm>
          <a:prstGeom prst="rect">
            <a:avLst/>
          </a:prstGeom>
        </p:spPr>
        <p:txBody>
          <a:bodyPr lIns="0" tIns="0" rIns="0" bIns="0">
            <a:normAutofit/>
          </a:bodyPr>
          <a:lstStyle>
            <a:lvl1pPr marL="285750" indent="-285750">
              <a:lnSpc>
                <a:spcPct val="100000"/>
              </a:lnSpc>
              <a:spcBef>
                <a:spcPts val="600"/>
              </a:spcBef>
              <a:spcAft>
                <a:spcPts val="600"/>
              </a:spcAft>
              <a:buClr>
                <a:srgbClr val="00929F"/>
              </a:buClr>
              <a:tabLst/>
              <a:defRPr sz="3200" b="0">
                <a:latin typeface="+mn-lt"/>
                <a:cs typeface="Calibri Light" panose="020F0302020204030204" pitchFamily="34" charset="0"/>
              </a:defRPr>
            </a:lvl1pPr>
            <a:lvl2pPr marL="571500" indent="-285750">
              <a:spcBef>
                <a:spcPts val="600"/>
              </a:spcBef>
              <a:spcAft>
                <a:spcPts val="600"/>
              </a:spcAft>
              <a:buClr>
                <a:srgbClr val="00929F"/>
              </a:buClr>
              <a:defRPr sz="2800">
                <a:latin typeface="Calibri Light" panose="020F0302020204030204" pitchFamily="34" charset="0"/>
                <a:cs typeface="Calibri Light" panose="020F0302020204030204" pitchFamily="34" charset="0"/>
              </a:defRPr>
            </a:lvl2pPr>
            <a:lvl3pPr marL="857250" indent="-285750">
              <a:spcBef>
                <a:spcPts val="0"/>
              </a:spcBef>
              <a:buClr>
                <a:srgbClr val="00929F"/>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marL="1085850" indent="-228600">
              <a:buClr>
                <a:srgbClr val="00929F"/>
              </a:buClr>
              <a:buFont typeface="Arial" panose="020B0604020202020204" pitchFamily="34" charset="0"/>
              <a:buChar char="•"/>
              <a:defRPr sz="2000">
                <a:latin typeface="Calibri Light" panose="020F0302020204030204" pitchFamily="34" charset="0"/>
                <a:cs typeface="Calibri Light" panose="020F0302020204030204" pitchFamily="34" charset="0"/>
              </a:defRPr>
            </a:lvl4pPr>
            <a:lvl5pPr marL="1371600" indent="-195263">
              <a:buClr>
                <a:srgbClr val="00929F"/>
              </a:buClr>
              <a:buFont typeface="Wingdings" panose="05000000000000000000" pitchFamily="2" charset="2"/>
              <a:buChar char="§"/>
              <a:defRPr sz="2000">
                <a:latin typeface="Calibri Light" panose="020F0302020204030204" pitchFamily="34" charset="0"/>
                <a:cs typeface="Calibri Light" panose="020F0302020204030204" pitchFamily="34" charset="0"/>
              </a:defRPr>
            </a:lvl5pPr>
          </a:lstStyle>
          <a:p>
            <a:pPr lvl="0"/>
            <a:r>
              <a:rPr lang="en-US" dirty="0"/>
              <a:t>Housing Element Planning Period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848600" y="7491007"/>
            <a:ext cx="6352056" cy="562785"/>
          </a:xfrm>
          <a:prstGeom prst="rect">
            <a:avLst/>
          </a:prstGeom>
        </p:spPr>
        <p:txBody>
          <a:bodyPr wrap="square" lIns="130622" tIns="65311" rIns="130622" bIns="65311" anchor="ctr" anchorCtr="0">
            <a:spAutoFit/>
          </a:bodyPr>
          <a:lstStyle/>
          <a:p>
            <a:pPr algn="r"/>
            <a:r>
              <a:rPr lang="en-US" sz="2800" b="1" i="0" dirty="0">
                <a:solidFill>
                  <a:schemeClr val="bg1"/>
                </a:solidFill>
                <a:latin typeface="+mj-lt"/>
              </a:rPr>
              <a:t>INSERT TITLE HERE</a:t>
            </a:r>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374" y="7531354"/>
            <a:ext cx="2664141" cy="482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opwatch">
            <a:extLst>
              <a:ext uri="{FF2B5EF4-FFF2-40B4-BE49-F238E27FC236}">
                <a16:creationId xmlns:a16="http://schemas.microsoft.com/office/drawing/2014/main" id="{ED17004D-2F92-4D3E-AE51-250ED40EC19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84527" y="4419600"/>
            <a:ext cx="2731698" cy="2731698"/>
          </a:xfrm>
          <a:prstGeom prst="rect">
            <a:avLst/>
          </a:prstGeom>
        </p:spPr>
      </p:pic>
    </p:spTree>
    <p:extLst>
      <p:ext uri="{BB962C8B-B14F-4D97-AF65-F5344CB8AC3E}">
        <p14:creationId xmlns:p14="http://schemas.microsoft.com/office/powerpoint/2010/main" val="75066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andard Title and Content">
    <p:spTree>
      <p:nvGrpSpPr>
        <p:cNvPr id="1" name=""/>
        <p:cNvGrpSpPr/>
        <p:nvPr/>
      </p:nvGrpSpPr>
      <p:grpSpPr>
        <a:xfrm>
          <a:off x="0" y="0"/>
          <a:ext cx="0" cy="0"/>
          <a:chOff x="0" y="0"/>
          <a:chExt cx="0" cy="0"/>
        </a:xfrm>
      </p:grpSpPr>
      <p:pic>
        <p:nvPicPr>
          <p:cNvPr id="5" name="Picture 4" descr="A picture containing knife, table&#10;&#10;Description automatically generated">
            <a:extLst>
              <a:ext uri="{FF2B5EF4-FFF2-40B4-BE49-F238E27FC236}">
                <a16:creationId xmlns:a16="http://schemas.microsoft.com/office/drawing/2014/main" id="{8FF636B5-917C-41D6-9C2A-875E82AFE973}"/>
              </a:ext>
            </a:extLst>
          </p:cNvPr>
          <p:cNvPicPr>
            <a:picLocks noChangeAspect="1"/>
          </p:cNvPicPr>
          <p:nvPr userDrawn="1"/>
        </p:nvPicPr>
        <p:blipFill>
          <a:blip r:embed="rId2"/>
          <a:stretch>
            <a:fillRect/>
          </a:stretch>
        </p:blipFill>
        <p:spPr>
          <a:xfrm>
            <a:off x="0" y="6324600"/>
            <a:ext cx="14630400" cy="1905000"/>
          </a:xfrm>
          <a:prstGeom prst="rect">
            <a:avLst/>
          </a:prstGeom>
        </p:spPr>
      </p:pic>
      <p:sp>
        <p:nvSpPr>
          <p:cNvPr id="2" name="Title 1"/>
          <p:cNvSpPr>
            <a:spLocks noGrp="1"/>
          </p:cNvSpPr>
          <p:nvPr>
            <p:ph type="title"/>
          </p:nvPr>
        </p:nvSpPr>
        <p:spPr>
          <a:xfrm>
            <a:off x="731520" y="610583"/>
            <a:ext cx="13167360" cy="603631"/>
          </a:xfrm>
          <a:prstGeom prst="rect">
            <a:avLst/>
          </a:prstGeom>
        </p:spPr>
        <p:txBody>
          <a:bodyPr/>
          <a:lstStyle>
            <a:lvl1pPr>
              <a:defRPr sz="4000">
                <a:latin typeface="Century Gothic" panose="020B0502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31520" y="1676399"/>
            <a:ext cx="13167360" cy="5455921"/>
          </a:xfrm>
          <a:prstGeom prst="rect">
            <a:avLst/>
          </a:prstGeom>
        </p:spPr>
        <p:txBody>
          <a:bodyPr lIns="0" tIns="0" rIns="0" bIns="0">
            <a:normAutofit/>
          </a:bodyPr>
          <a:lstStyle>
            <a:lvl1pPr marL="285750" indent="-285750">
              <a:lnSpc>
                <a:spcPct val="100000"/>
              </a:lnSpc>
              <a:spcBef>
                <a:spcPts val="600"/>
              </a:spcBef>
              <a:spcAft>
                <a:spcPts val="600"/>
              </a:spcAft>
              <a:buClr>
                <a:srgbClr val="00929F"/>
              </a:buClr>
              <a:tabLst/>
              <a:defRPr sz="3200" b="0">
                <a:latin typeface="+mn-lt"/>
                <a:cs typeface="Calibri Light" panose="020F0302020204030204" pitchFamily="34" charset="0"/>
              </a:defRPr>
            </a:lvl1pPr>
            <a:lvl2pPr marL="571500" indent="-285750">
              <a:spcBef>
                <a:spcPts val="600"/>
              </a:spcBef>
              <a:spcAft>
                <a:spcPts val="600"/>
              </a:spcAft>
              <a:buClr>
                <a:srgbClr val="00929F"/>
              </a:buClr>
              <a:defRPr sz="2800">
                <a:latin typeface="Calibri Light" panose="020F0302020204030204" pitchFamily="34" charset="0"/>
                <a:cs typeface="Calibri Light" panose="020F0302020204030204" pitchFamily="34" charset="0"/>
              </a:defRPr>
            </a:lvl2pPr>
            <a:lvl3pPr marL="857250" indent="-285750">
              <a:spcBef>
                <a:spcPts val="0"/>
              </a:spcBef>
              <a:buClr>
                <a:srgbClr val="00929F"/>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marL="1085850" indent="-228600">
              <a:buClr>
                <a:srgbClr val="00929F"/>
              </a:buClr>
              <a:buFont typeface="Arial" panose="020B0604020202020204" pitchFamily="34" charset="0"/>
              <a:buChar char="•"/>
              <a:defRPr sz="2000">
                <a:latin typeface="Calibri Light" panose="020F0302020204030204" pitchFamily="34" charset="0"/>
                <a:cs typeface="Calibri Light" panose="020F0302020204030204" pitchFamily="34" charset="0"/>
              </a:defRPr>
            </a:lvl4pPr>
            <a:lvl5pPr marL="1371600" indent="-195263">
              <a:buClr>
                <a:srgbClr val="00929F"/>
              </a:buClr>
              <a:buFont typeface="Wingdings" panose="05000000000000000000" pitchFamily="2" charset="2"/>
              <a:buChar char="§"/>
              <a:defRPr sz="20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848600" y="7491007"/>
            <a:ext cx="6352056" cy="562785"/>
          </a:xfrm>
          <a:prstGeom prst="rect">
            <a:avLst/>
          </a:prstGeom>
        </p:spPr>
        <p:txBody>
          <a:bodyPr wrap="square" lIns="130622" tIns="65311" rIns="130622" bIns="65311" anchor="ctr" anchorCtr="0">
            <a:spAutoFit/>
          </a:bodyPr>
          <a:lstStyle/>
          <a:p>
            <a:pPr algn="r"/>
            <a:r>
              <a:rPr lang="en-US" sz="2800" b="1" i="0" dirty="0">
                <a:solidFill>
                  <a:schemeClr val="bg1"/>
                </a:solidFill>
                <a:latin typeface="+mj-lt"/>
              </a:rPr>
              <a:t>INSERT TITLE HERE</a:t>
            </a:r>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374" y="7531354"/>
            <a:ext cx="2664141" cy="48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98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8682F9-BFE3-4AFF-AEEB-4138EE14205B}"/>
              </a:ext>
            </a:extLst>
          </p:cNvPr>
          <p:cNvGrpSpPr/>
          <p:nvPr userDrawn="1"/>
        </p:nvGrpSpPr>
        <p:grpSpPr>
          <a:xfrm>
            <a:off x="12822726" y="6064538"/>
            <a:ext cx="1592802" cy="1686429"/>
            <a:chOff x="9251535" y="4401979"/>
            <a:chExt cx="1592802" cy="1686429"/>
          </a:xfrm>
        </p:grpSpPr>
        <p:sp>
          <p:nvSpPr>
            <p:cNvPr id="14" name="Oval 13">
              <a:extLst>
                <a:ext uri="{FF2B5EF4-FFF2-40B4-BE49-F238E27FC236}">
                  <a16:creationId xmlns:a16="http://schemas.microsoft.com/office/drawing/2014/main" id="{A840A717-05DC-436F-BEC6-EB4ED5B777D4}"/>
                </a:ext>
              </a:extLst>
            </p:cNvPr>
            <p:cNvSpPr/>
            <p:nvPr/>
          </p:nvSpPr>
          <p:spPr>
            <a:xfrm>
              <a:off x="9251535" y="4495606"/>
              <a:ext cx="1592802" cy="1592802"/>
            </a:xfrm>
            <a:prstGeom prst="ellipse">
              <a:avLst/>
            </a:prstGeom>
            <a:solidFill>
              <a:srgbClr val="009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9DAD01AA-9447-4E23-A085-A7EC5FB5FEAF}"/>
                </a:ext>
              </a:extLst>
            </p:cNvPr>
            <p:cNvPicPr>
              <a:picLocks noChangeAspect="1"/>
            </p:cNvPicPr>
            <p:nvPr userDrawn="1"/>
          </p:nvPicPr>
          <p:blipFill rotWithShape="1">
            <a:blip r:embed="rId2"/>
            <a:srcRect l="25332" r="9820"/>
            <a:stretch/>
          </p:blipFill>
          <p:spPr>
            <a:xfrm>
              <a:off x="9526442" y="4401979"/>
              <a:ext cx="1066800" cy="1645065"/>
            </a:xfrm>
            <a:prstGeom prst="rect">
              <a:avLst/>
            </a:prstGeom>
          </p:spPr>
        </p:pic>
      </p:grpSp>
      <p:sp>
        <p:nvSpPr>
          <p:cNvPr id="3" name="Rectangle 2"/>
          <p:cNvSpPr/>
          <p:nvPr userDrawn="1"/>
        </p:nvSpPr>
        <p:spPr>
          <a:xfrm>
            <a:off x="0" y="7315200"/>
            <a:ext cx="14630400" cy="914400"/>
          </a:xfrm>
          <a:prstGeom prst="rect">
            <a:avLst/>
          </a:prstGeom>
          <a:solidFill>
            <a:srgbClr val="004A61"/>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p>
        </p:txBody>
      </p:sp>
      <p:sp>
        <p:nvSpPr>
          <p:cNvPr id="2" name="Title 1"/>
          <p:cNvSpPr>
            <a:spLocks noGrp="1"/>
          </p:cNvSpPr>
          <p:nvPr>
            <p:ph type="title"/>
          </p:nvPr>
        </p:nvSpPr>
        <p:spPr>
          <a:xfrm>
            <a:off x="731520" y="610583"/>
            <a:ext cx="13167360" cy="603631"/>
          </a:xfrm>
          <a:prstGeom prst="rect">
            <a:avLst/>
          </a:prstGeom>
        </p:spPr>
        <p:txBody>
          <a:bodyPr/>
          <a:lstStyle>
            <a:lvl1pPr>
              <a:defRPr sz="4000">
                <a:latin typeface="Century Gothic" panose="020B0502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31520" y="1676399"/>
            <a:ext cx="13167360" cy="5455921"/>
          </a:xfrm>
          <a:prstGeom prst="rect">
            <a:avLst/>
          </a:prstGeom>
        </p:spPr>
        <p:txBody>
          <a:bodyPr lIns="0" tIns="0" rIns="0" bIns="0">
            <a:normAutofit/>
          </a:bodyPr>
          <a:lstStyle>
            <a:lvl1pPr marL="285750" indent="-285750">
              <a:lnSpc>
                <a:spcPct val="100000"/>
              </a:lnSpc>
              <a:spcBef>
                <a:spcPts val="600"/>
              </a:spcBef>
              <a:spcAft>
                <a:spcPts val="600"/>
              </a:spcAft>
              <a:buClr>
                <a:srgbClr val="00929F"/>
              </a:buClr>
              <a:tabLst/>
              <a:defRPr sz="3200" b="0">
                <a:latin typeface="+mn-lt"/>
                <a:cs typeface="Calibri Light" panose="020F0302020204030204" pitchFamily="34" charset="0"/>
              </a:defRPr>
            </a:lvl1pPr>
            <a:lvl2pPr marL="571500" indent="-285750">
              <a:spcBef>
                <a:spcPts val="600"/>
              </a:spcBef>
              <a:spcAft>
                <a:spcPts val="600"/>
              </a:spcAft>
              <a:buClr>
                <a:srgbClr val="00929F"/>
              </a:buClr>
              <a:defRPr sz="2800">
                <a:latin typeface="Calibri Light" panose="020F0302020204030204" pitchFamily="34" charset="0"/>
                <a:cs typeface="Calibri Light" panose="020F0302020204030204" pitchFamily="34" charset="0"/>
              </a:defRPr>
            </a:lvl2pPr>
            <a:lvl3pPr marL="857250" indent="-285750">
              <a:spcBef>
                <a:spcPts val="0"/>
              </a:spcBef>
              <a:buClr>
                <a:srgbClr val="00929F"/>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marL="1085850" indent="-228600">
              <a:buClr>
                <a:srgbClr val="00929F"/>
              </a:buClr>
              <a:buFont typeface="Arial" panose="020B0604020202020204" pitchFamily="34" charset="0"/>
              <a:buChar char="•"/>
              <a:defRPr sz="2000">
                <a:latin typeface="Calibri Light" panose="020F0302020204030204" pitchFamily="34" charset="0"/>
                <a:cs typeface="Calibri Light" panose="020F0302020204030204" pitchFamily="34" charset="0"/>
              </a:defRPr>
            </a:lvl4pPr>
            <a:lvl5pPr marL="1371600" indent="-195263">
              <a:buClr>
                <a:srgbClr val="00929F"/>
              </a:buClr>
              <a:buFont typeface="Wingdings" panose="05000000000000000000" pitchFamily="2" charset="2"/>
              <a:buChar char="§"/>
              <a:defRPr sz="20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848600" y="7491007"/>
            <a:ext cx="6352056" cy="562785"/>
          </a:xfrm>
          <a:prstGeom prst="rect">
            <a:avLst/>
          </a:prstGeom>
        </p:spPr>
        <p:txBody>
          <a:bodyPr wrap="square" lIns="130622" tIns="65311" rIns="130622" bIns="65311" anchor="ctr" anchorCtr="0">
            <a:spAutoFit/>
          </a:bodyPr>
          <a:lstStyle/>
          <a:p>
            <a:pPr algn="r"/>
            <a:r>
              <a:rPr lang="en-US" sz="2800" b="1" i="0" dirty="0">
                <a:solidFill>
                  <a:schemeClr val="bg1"/>
                </a:solidFill>
                <a:latin typeface="+mj-lt"/>
              </a:rPr>
              <a:t>INSERT TITLE HERE</a:t>
            </a:r>
          </a:p>
        </p:txBody>
      </p:sp>
      <p:pic>
        <p:nvPicPr>
          <p:cNvPr id="9" name="Picture 2" descr="C:\Users\greddy\Desktop\PlaceWorks_Logo_White.png">
            <a:extLst>
              <a:ext uri="{FF2B5EF4-FFF2-40B4-BE49-F238E27FC236}">
                <a16:creationId xmlns:a16="http://schemas.microsoft.com/office/drawing/2014/main" id="{8D89583D-C988-44AE-979E-E0C3AE1644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374" y="7531354"/>
            <a:ext cx="2664141" cy="48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69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31520" y="613410"/>
            <a:ext cx="13167360" cy="60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00" r:id="rId1"/>
    <p:sldLayoutId id="2147483708" r:id="rId2"/>
    <p:sldLayoutId id="2147483720" r:id="rId3"/>
    <p:sldLayoutId id="2147483718" r:id="rId4"/>
    <p:sldLayoutId id="2147483719" r:id="rId5"/>
    <p:sldLayoutId id="2147483712" r:id="rId6"/>
    <p:sldLayoutId id="2147483717" r:id="rId7"/>
    <p:sldLayoutId id="2147483710" r:id="rId8"/>
    <p:sldLayoutId id="2147483692" r:id="rId9"/>
    <p:sldLayoutId id="2147483709" r:id="rId10"/>
    <p:sldLayoutId id="2147483711" r:id="rId11"/>
    <p:sldLayoutId id="2147483707" r:id="rId12"/>
    <p:sldLayoutId id="2147483703" r:id="rId13"/>
    <p:sldLayoutId id="2147483701" r:id="rId14"/>
    <p:sldLayoutId id="2147483695" r:id="rId15"/>
    <p:sldLayoutId id="2147483696" r:id="rId16"/>
    <p:sldLayoutId id="2147483697" r:id="rId17"/>
    <p:sldLayoutId id="2147483698" r:id="rId18"/>
    <p:sldLayoutId id="2147483721" r:id="rId19"/>
  </p:sldLayoutIdLst>
  <p:hf hdr="0" ftr="0" dt="0"/>
  <p:txStyles>
    <p:titleStyle>
      <a:lvl1pPr algn="l" defTabSz="653110" rtl="0" eaLnBrk="0" fontAlgn="base" hangingPunct="0">
        <a:spcBef>
          <a:spcPct val="0"/>
        </a:spcBef>
        <a:spcAft>
          <a:spcPct val="0"/>
        </a:spcAft>
        <a:defRPr sz="5100" b="1" kern="1200">
          <a:solidFill>
            <a:schemeClr val="tx1"/>
          </a:solidFill>
          <a:latin typeface="Century Gothic" panose="020B0502020202020204" pitchFamily="34" charset="0"/>
          <a:ea typeface="Century Gothic" pitchFamily="34" charset="0"/>
          <a:cs typeface="Century Gothic" panose="020B0502020202020204" pitchFamily="34" charset="0"/>
        </a:defRPr>
      </a:lvl1pPr>
      <a:lvl2pPr algn="l" defTabSz="653110" rtl="0" eaLnBrk="0" fontAlgn="base" hangingPunct="0">
        <a:spcBef>
          <a:spcPct val="0"/>
        </a:spcBef>
        <a:spcAft>
          <a:spcPct val="0"/>
        </a:spcAft>
        <a:defRPr sz="5100" b="1">
          <a:solidFill>
            <a:schemeClr val="tx1"/>
          </a:solidFill>
          <a:latin typeface="Century Gothic" pitchFamily="34" charset="0"/>
          <a:ea typeface="Century Gothic" pitchFamily="34" charset="0"/>
          <a:cs typeface="Century Gothic" pitchFamily="34" charset="0"/>
        </a:defRPr>
      </a:lvl2pPr>
      <a:lvl3pPr algn="l" defTabSz="653110" rtl="0" eaLnBrk="0" fontAlgn="base" hangingPunct="0">
        <a:spcBef>
          <a:spcPct val="0"/>
        </a:spcBef>
        <a:spcAft>
          <a:spcPct val="0"/>
        </a:spcAft>
        <a:defRPr sz="5100" b="1">
          <a:solidFill>
            <a:schemeClr val="tx1"/>
          </a:solidFill>
          <a:latin typeface="Century Gothic" pitchFamily="34" charset="0"/>
          <a:ea typeface="Century Gothic" pitchFamily="34" charset="0"/>
          <a:cs typeface="Century Gothic" pitchFamily="34" charset="0"/>
        </a:defRPr>
      </a:lvl3pPr>
      <a:lvl4pPr algn="l" defTabSz="653110" rtl="0" eaLnBrk="0" fontAlgn="base" hangingPunct="0">
        <a:spcBef>
          <a:spcPct val="0"/>
        </a:spcBef>
        <a:spcAft>
          <a:spcPct val="0"/>
        </a:spcAft>
        <a:defRPr sz="5100" b="1">
          <a:solidFill>
            <a:schemeClr val="tx1"/>
          </a:solidFill>
          <a:latin typeface="Century Gothic" pitchFamily="34" charset="0"/>
          <a:ea typeface="Century Gothic" pitchFamily="34" charset="0"/>
          <a:cs typeface="Century Gothic" pitchFamily="34" charset="0"/>
        </a:defRPr>
      </a:lvl4pPr>
      <a:lvl5pPr algn="l" defTabSz="653110" rtl="0" eaLnBrk="0" fontAlgn="base" hangingPunct="0">
        <a:spcBef>
          <a:spcPct val="0"/>
        </a:spcBef>
        <a:spcAft>
          <a:spcPct val="0"/>
        </a:spcAft>
        <a:defRPr sz="5100" b="1">
          <a:solidFill>
            <a:schemeClr val="tx1"/>
          </a:solidFill>
          <a:latin typeface="Century Gothic" pitchFamily="34" charset="0"/>
          <a:ea typeface="Century Gothic" pitchFamily="34" charset="0"/>
          <a:cs typeface="Century Gothic" pitchFamily="34" charset="0"/>
        </a:defRPr>
      </a:lvl5pPr>
      <a:lvl6pPr marL="653110" algn="l" defTabSz="653110" rtl="0" fontAlgn="base">
        <a:spcBef>
          <a:spcPct val="0"/>
        </a:spcBef>
        <a:spcAft>
          <a:spcPct val="0"/>
        </a:spcAft>
        <a:defRPr sz="5100" b="1">
          <a:solidFill>
            <a:schemeClr val="tx1"/>
          </a:solidFill>
          <a:latin typeface="Century Gothic" pitchFamily="34" charset="0"/>
        </a:defRPr>
      </a:lvl6pPr>
      <a:lvl7pPr marL="1306220" algn="l" defTabSz="653110" rtl="0" fontAlgn="base">
        <a:spcBef>
          <a:spcPct val="0"/>
        </a:spcBef>
        <a:spcAft>
          <a:spcPct val="0"/>
        </a:spcAft>
        <a:defRPr sz="5100" b="1">
          <a:solidFill>
            <a:schemeClr val="tx1"/>
          </a:solidFill>
          <a:latin typeface="Century Gothic" pitchFamily="34" charset="0"/>
        </a:defRPr>
      </a:lvl7pPr>
      <a:lvl8pPr marL="1959331" algn="l" defTabSz="653110" rtl="0" fontAlgn="base">
        <a:spcBef>
          <a:spcPct val="0"/>
        </a:spcBef>
        <a:spcAft>
          <a:spcPct val="0"/>
        </a:spcAft>
        <a:defRPr sz="5100" b="1">
          <a:solidFill>
            <a:schemeClr val="tx1"/>
          </a:solidFill>
          <a:latin typeface="Century Gothic" pitchFamily="34" charset="0"/>
        </a:defRPr>
      </a:lvl8pPr>
      <a:lvl9pPr marL="2612441" algn="l" defTabSz="653110" rtl="0" fontAlgn="base">
        <a:spcBef>
          <a:spcPct val="0"/>
        </a:spcBef>
        <a:spcAft>
          <a:spcPct val="0"/>
        </a:spcAft>
        <a:defRPr sz="5100" b="1">
          <a:solidFill>
            <a:schemeClr val="tx1"/>
          </a:solidFill>
          <a:latin typeface="Century Gothic" pitchFamily="34" charset="0"/>
        </a:defRPr>
      </a:lvl9pPr>
    </p:titleStyle>
    <p:bodyStyle>
      <a:lvl1pPr marL="489833" indent="-489833" algn="l" defTabSz="653110" rtl="0" eaLnBrk="0" fontAlgn="base" hangingPunct="0">
        <a:lnSpc>
          <a:spcPct val="120000"/>
        </a:lnSpc>
        <a:spcBef>
          <a:spcPct val="20000"/>
        </a:spcBef>
        <a:spcAft>
          <a:spcPct val="0"/>
        </a:spcAft>
        <a:buFont typeface="Calibri Light" pitchFamily="34" charset="0"/>
        <a:buChar char="»"/>
        <a:defRPr sz="3400" kern="1200">
          <a:solidFill>
            <a:srgbClr val="595959"/>
          </a:solidFill>
          <a:latin typeface="Calibri Light" panose="020F0302020204030204" pitchFamily="34" charset="0"/>
          <a:ea typeface="+mn-ea"/>
          <a:cs typeface="+mn-cs"/>
        </a:defRPr>
      </a:lvl1pPr>
      <a:lvl2pPr marL="1306220" indent="-653110" algn="l" defTabSz="653110" rtl="0" eaLnBrk="0" fontAlgn="base" hangingPunct="0">
        <a:spcBef>
          <a:spcPct val="20000"/>
        </a:spcBef>
        <a:spcAft>
          <a:spcPct val="0"/>
        </a:spcAft>
        <a:buFont typeface="Arial" charset="0"/>
        <a:buChar char="•"/>
        <a:defRPr sz="3400" kern="1200">
          <a:solidFill>
            <a:srgbClr val="595959"/>
          </a:solidFill>
          <a:latin typeface="Calibri Light" panose="020F0302020204030204" pitchFamily="34" charset="0"/>
          <a:ea typeface="+mn-ea"/>
          <a:cs typeface="+mn-cs"/>
        </a:defRPr>
      </a:lvl2pPr>
      <a:lvl3pPr marL="1632776" indent="-326555" algn="l" defTabSz="653110" rtl="0" eaLnBrk="0" fontAlgn="base" hangingPunct="0">
        <a:spcBef>
          <a:spcPct val="20000"/>
        </a:spcBef>
        <a:spcAft>
          <a:spcPct val="0"/>
        </a:spcAft>
        <a:buFont typeface="Arial" charset="0"/>
        <a:buChar char="•"/>
        <a:defRPr sz="4300" kern="1200">
          <a:solidFill>
            <a:srgbClr val="595959"/>
          </a:solidFill>
          <a:latin typeface="Arial"/>
          <a:ea typeface="+mn-ea"/>
          <a:cs typeface="+mn-cs"/>
        </a:defRPr>
      </a:lvl3pPr>
      <a:lvl4pPr marL="2285886" indent="-326555" algn="l" defTabSz="653110" rtl="0" eaLnBrk="0" fontAlgn="base" hangingPunct="0">
        <a:spcBef>
          <a:spcPct val="20000"/>
        </a:spcBef>
        <a:spcAft>
          <a:spcPct val="0"/>
        </a:spcAft>
        <a:buFont typeface="Arial" charset="0"/>
        <a:buChar char="–"/>
        <a:defRPr sz="4300" kern="1200">
          <a:solidFill>
            <a:srgbClr val="595959"/>
          </a:solidFill>
          <a:latin typeface="Arial"/>
          <a:ea typeface="+mn-ea"/>
          <a:cs typeface="+mn-cs"/>
        </a:defRPr>
      </a:lvl4pPr>
      <a:lvl5pPr marL="2938996" indent="-326555" algn="l" defTabSz="653110" rtl="0" eaLnBrk="0" fontAlgn="base" hangingPunct="0">
        <a:spcBef>
          <a:spcPct val="20000"/>
        </a:spcBef>
        <a:spcAft>
          <a:spcPct val="0"/>
        </a:spcAft>
        <a:buFont typeface="Arial" charset="0"/>
        <a:buChar char="»"/>
        <a:defRPr sz="4300" kern="1200">
          <a:solidFill>
            <a:srgbClr val="595959"/>
          </a:solidFill>
          <a:latin typeface="Arial"/>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1.jpg"/><Relationship Id="rId7" Type="http://schemas.openxmlformats.org/officeDocument/2006/relationships/hyperlink" Target="https://newwestcouncilwatch.ca/2019/04/some-intended-consequences-of-increasing-affordable-hous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creativecommons.org/licenses/by-nc-nd/3.0/" TargetMode="External"/><Relationship Id="rId4" Type="http://schemas.openxmlformats.org/officeDocument/2006/relationships/hyperlink" Target="http://www.flickr.com/photos/dalechumbley/768769669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news/compensation-benefits/epfo-aims-to-assist-its-10-lacs-subscribers-to-help-purchase-houses-1573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ons.wikimedia.org/wiki/File:Documents_icon.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8F9806A-9852-438F-8302-2FC5EEA5B0EC}"/>
              </a:ext>
            </a:extLst>
          </p:cNvPr>
          <p:cNvCxnSpPr>
            <a:cxnSpLocks/>
          </p:cNvCxnSpPr>
          <p:nvPr/>
        </p:nvCxnSpPr>
        <p:spPr>
          <a:xfrm>
            <a:off x="0" y="4191000"/>
            <a:ext cx="14630400" cy="0"/>
          </a:xfrm>
          <a:prstGeom prst="line">
            <a:avLst/>
          </a:prstGeom>
          <a:ln w="508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3">
            <a:extLst>
              <a:ext uri="{FF2B5EF4-FFF2-40B4-BE49-F238E27FC236}">
                <a16:creationId xmlns:a16="http://schemas.microsoft.com/office/drawing/2014/main" id="{0EDAD9A7-D4AB-45BB-B173-C92F04605638}"/>
              </a:ext>
            </a:extLst>
          </p:cNvPr>
          <p:cNvSpPr txBox="1">
            <a:spLocks/>
          </p:cNvSpPr>
          <p:nvPr/>
        </p:nvSpPr>
        <p:spPr>
          <a:xfrm>
            <a:off x="765312" y="121853"/>
            <a:ext cx="7235688" cy="4069148"/>
          </a:xfrm>
          <a:prstGeom prst="rect">
            <a:avLst/>
          </a:prstGeom>
        </p:spPr>
        <p:txBody>
          <a:bodyPr lIns="0" anchor="ctr" anchorCtr="0"/>
          <a:lstStyle>
            <a:lvl1pPr algn="l" defTabSz="653110" rtl="0" eaLnBrk="0" fontAlgn="base" hangingPunct="0">
              <a:spcBef>
                <a:spcPct val="0"/>
              </a:spcBef>
              <a:spcAft>
                <a:spcPct val="0"/>
              </a:spcAft>
              <a:defRPr sz="5100" b="1" kern="1200">
                <a:solidFill>
                  <a:schemeClr val="tx1"/>
                </a:solidFill>
                <a:latin typeface="Century Gothic" panose="020B0502020202020204" pitchFamily="34" charset="0"/>
                <a:ea typeface="Century Gothic" pitchFamily="34" charset="0"/>
                <a:cs typeface="Century Gothic" panose="020B0502020202020204" pitchFamily="34" charset="0"/>
              </a:defRPr>
            </a:lvl1pPr>
            <a:lvl2pPr algn="l" defTabSz="653110" rtl="0" eaLnBrk="0" fontAlgn="base" hangingPunct="0">
              <a:spcBef>
                <a:spcPct val="0"/>
              </a:spcBef>
              <a:spcAft>
                <a:spcPct val="0"/>
              </a:spcAft>
              <a:defRPr sz="5100" b="1">
                <a:solidFill>
                  <a:schemeClr val="tx1"/>
                </a:solidFill>
                <a:latin typeface="Century Gothic" pitchFamily="34" charset="0"/>
                <a:ea typeface="Century Gothic" pitchFamily="34" charset="0"/>
                <a:cs typeface="Century Gothic" pitchFamily="34" charset="0"/>
              </a:defRPr>
            </a:lvl2pPr>
            <a:lvl3pPr algn="l" defTabSz="653110" rtl="0" eaLnBrk="0" fontAlgn="base" hangingPunct="0">
              <a:spcBef>
                <a:spcPct val="0"/>
              </a:spcBef>
              <a:spcAft>
                <a:spcPct val="0"/>
              </a:spcAft>
              <a:defRPr sz="5100" b="1">
                <a:solidFill>
                  <a:schemeClr val="tx1"/>
                </a:solidFill>
                <a:latin typeface="Century Gothic" pitchFamily="34" charset="0"/>
                <a:ea typeface="Century Gothic" pitchFamily="34" charset="0"/>
                <a:cs typeface="Century Gothic" pitchFamily="34" charset="0"/>
              </a:defRPr>
            </a:lvl3pPr>
            <a:lvl4pPr algn="l" defTabSz="653110" rtl="0" eaLnBrk="0" fontAlgn="base" hangingPunct="0">
              <a:spcBef>
                <a:spcPct val="0"/>
              </a:spcBef>
              <a:spcAft>
                <a:spcPct val="0"/>
              </a:spcAft>
              <a:defRPr sz="5100" b="1">
                <a:solidFill>
                  <a:schemeClr val="tx1"/>
                </a:solidFill>
                <a:latin typeface="Century Gothic" pitchFamily="34" charset="0"/>
                <a:ea typeface="Century Gothic" pitchFamily="34" charset="0"/>
                <a:cs typeface="Century Gothic" pitchFamily="34" charset="0"/>
              </a:defRPr>
            </a:lvl4pPr>
            <a:lvl5pPr algn="l" defTabSz="653110" rtl="0" eaLnBrk="0" fontAlgn="base" hangingPunct="0">
              <a:spcBef>
                <a:spcPct val="0"/>
              </a:spcBef>
              <a:spcAft>
                <a:spcPct val="0"/>
              </a:spcAft>
              <a:defRPr sz="5100" b="1">
                <a:solidFill>
                  <a:schemeClr val="tx1"/>
                </a:solidFill>
                <a:latin typeface="Century Gothic" pitchFamily="34" charset="0"/>
                <a:ea typeface="Century Gothic" pitchFamily="34" charset="0"/>
                <a:cs typeface="Century Gothic" pitchFamily="34" charset="0"/>
              </a:defRPr>
            </a:lvl5pPr>
            <a:lvl6pPr marL="653110" algn="l" defTabSz="653110" rtl="0" fontAlgn="base">
              <a:spcBef>
                <a:spcPct val="0"/>
              </a:spcBef>
              <a:spcAft>
                <a:spcPct val="0"/>
              </a:spcAft>
              <a:defRPr sz="5100" b="1">
                <a:solidFill>
                  <a:schemeClr val="tx1"/>
                </a:solidFill>
                <a:latin typeface="Century Gothic" pitchFamily="34" charset="0"/>
              </a:defRPr>
            </a:lvl6pPr>
            <a:lvl7pPr marL="1306220" algn="l" defTabSz="653110" rtl="0" fontAlgn="base">
              <a:spcBef>
                <a:spcPct val="0"/>
              </a:spcBef>
              <a:spcAft>
                <a:spcPct val="0"/>
              </a:spcAft>
              <a:defRPr sz="5100" b="1">
                <a:solidFill>
                  <a:schemeClr val="tx1"/>
                </a:solidFill>
                <a:latin typeface="Century Gothic" pitchFamily="34" charset="0"/>
              </a:defRPr>
            </a:lvl7pPr>
            <a:lvl8pPr marL="1959331" algn="l" defTabSz="653110" rtl="0" fontAlgn="base">
              <a:spcBef>
                <a:spcPct val="0"/>
              </a:spcBef>
              <a:spcAft>
                <a:spcPct val="0"/>
              </a:spcAft>
              <a:defRPr sz="5100" b="1">
                <a:solidFill>
                  <a:schemeClr val="tx1"/>
                </a:solidFill>
                <a:latin typeface="Century Gothic" pitchFamily="34" charset="0"/>
              </a:defRPr>
            </a:lvl8pPr>
            <a:lvl9pPr marL="2612441" algn="l" defTabSz="653110" rtl="0" fontAlgn="base">
              <a:spcBef>
                <a:spcPct val="0"/>
              </a:spcBef>
              <a:spcAft>
                <a:spcPct val="0"/>
              </a:spcAft>
              <a:defRPr sz="5100" b="1">
                <a:solidFill>
                  <a:schemeClr val="tx1"/>
                </a:solidFill>
                <a:latin typeface="Century Gothic" pitchFamily="34" charset="0"/>
              </a:defRPr>
            </a:lvl9pPr>
          </a:lstStyle>
          <a:p>
            <a:br>
              <a:rPr lang="en-US" sz="4800" spc="-100" dirty="0"/>
            </a:br>
            <a:r>
              <a:rPr lang="en-US" sz="4800" spc="-100" dirty="0"/>
              <a:t>City of Marysville </a:t>
            </a:r>
          </a:p>
          <a:p>
            <a:r>
              <a:rPr lang="en-US" sz="4800" spc="-100" dirty="0"/>
              <a:t>EIR Scoping Meeting General Plan, Specific Plan and Zoning Code Update </a:t>
            </a:r>
          </a:p>
          <a:p>
            <a:r>
              <a:rPr lang="en-US" sz="3200" b="0" spc="-100" dirty="0">
                <a:solidFill>
                  <a:prstClr val="black"/>
                </a:solidFill>
                <a:latin typeface="Calibri Light" panose="020F0302020204030204" pitchFamily="34" charset="0"/>
                <a:cs typeface="Calibri Light" panose="020F0302020204030204" pitchFamily="34" charset="0"/>
              </a:rPr>
              <a:t>March 16, 2021</a:t>
            </a:r>
          </a:p>
        </p:txBody>
      </p:sp>
      <p:pic>
        <p:nvPicPr>
          <p:cNvPr id="5" name="Picture 2" descr="See the source image">
            <a:extLst>
              <a:ext uri="{FF2B5EF4-FFF2-40B4-BE49-F238E27FC236}">
                <a16:creationId xmlns:a16="http://schemas.microsoft.com/office/drawing/2014/main" id="{D4BE9CB5-4AC4-4269-8CA9-36028BAE08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41"/>
          <a:stretch/>
        </p:blipFill>
        <p:spPr bwMode="auto">
          <a:xfrm>
            <a:off x="8001000" y="121852"/>
            <a:ext cx="6507452" cy="39292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knife, table&#10;&#10;Description automatically generated">
            <a:extLst>
              <a:ext uri="{FF2B5EF4-FFF2-40B4-BE49-F238E27FC236}">
                <a16:creationId xmlns:a16="http://schemas.microsoft.com/office/drawing/2014/main" id="{8FDFFB00-B0B4-4299-A955-62A7242B56E2}"/>
              </a:ext>
            </a:extLst>
          </p:cNvPr>
          <p:cNvPicPr>
            <a:picLocks noChangeAspect="1"/>
          </p:cNvPicPr>
          <p:nvPr/>
        </p:nvPicPr>
        <p:blipFill>
          <a:blip r:embed="rId4"/>
          <a:stretch>
            <a:fillRect/>
          </a:stretch>
        </p:blipFill>
        <p:spPr>
          <a:xfrm>
            <a:off x="0" y="6165732"/>
            <a:ext cx="14630400" cy="2063868"/>
          </a:xfrm>
          <a:prstGeom prst="rect">
            <a:avLst/>
          </a:prstGeom>
        </p:spPr>
      </p:pic>
      <p:pic>
        <p:nvPicPr>
          <p:cNvPr id="4" name="Picture 3" descr="Logo&#10;&#10;Description automatically generated">
            <a:extLst>
              <a:ext uri="{FF2B5EF4-FFF2-40B4-BE49-F238E27FC236}">
                <a16:creationId xmlns:a16="http://schemas.microsoft.com/office/drawing/2014/main" id="{0253E14C-B468-436D-B97D-684B7705C7B1}"/>
              </a:ext>
            </a:extLst>
          </p:cNvPr>
          <p:cNvPicPr>
            <a:picLocks noChangeAspect="1"/>
          </p:cNvPicPr>
          <p:nvPr/>
        </p:nvPicPr>
        <p:blipFill>
          <a:blip r:embed="rId5"/>
          <a:stretch>
            <a:fillRect/>
          </a:stretch>
        </p:blipFill>
        <p:spPr>
          <a:xfrm>
            <a:off x="10134600" y="3033335"/>
            <a:ext cx="2362200" cy="2315331"/>
          </a:xfrm>
          <a:prstGeom prst="rect">
            <a:avLst/>
          </a:prstGeom>
        </p:spPr>
      </p:pic>
    </p:spTree>
    <p:extLst>
      <p:ext uri="{BB962C8B-B14F-4D97-AF65-F5344CB8AC3E}">
        <p14:creationId xmlns:p14="http://schemas.microsoft.com/office/powerpoint/2010/main" val="263174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DF5A9-66C1-4BFA-9F83-4E251A6294BF}"/>
              </a:ext>
            </a:extLst>
          </p:cNvPr>
          <p:cNvSpPr>
            <a:spLocks noGrp="1"/>
          </p:cNvSpPr>
          <p:nvPr>
            <p:ph type="title"/>
          </p:nvPr>
        </p:nvSpPr>
        <p:spPr/>
        <p:txBody>
          <a:bodyPr/>
          <a:lstStyle/>
          <a:p>
            <a:r>
              <a:rPr lang="en-US" dirty="0"/>
              <a:t>Regional Housing Needs </a:t>
            </a:r>
            <a:r>
              <a:rPr lang="en-US" dirty="0">
                <a:solidFill>
                  <a:srgbClr val="348097"/>
                </a:solidFill>
              </a:rPr>
              <a:t>Allocation</a:t>
            </a:r>
            <a:r>
              <a:rPr lang="en-US" dirty="0"/>
              <a:t> (RHNA)</a:t>
            </a:r>
          </a:p>
        </p:txBody>
      </p:sp>
      <p:graphicFrame>
        <p:nvGraphicFramePr>
          <p:cNvPr id="5" name="Table 2">
            <a:extLst>
              <a:ext uri="{FF2B5EF4-FFF2-40B4-BE49-F238E27FC236}">
                <a16:creationId xmlns:a16="http://schemas.microsoft.com/office/drawing/2014/main" id="{CF40AA6E-8DF1-4EE5-A457-4FC35BF07DD6}"/>
              </a:ext>
            </a:extLst>
          </p:cNvPr>
          <p:cNvGraphicFramePr>
            <a:graphicFrameLocks noGrp="1"/>
          </p:cNvGraphicFramePr>
          <p:nvPr>
            <p:extLst>
              <p:ext uri="{D42A27DB-BD31-4B8C-83A1-F6EECF244321}">
                <p14:modId xmlns:p14="http://schemas.microsoft.com/office/powerpoint/2010/main" val="536187402"/>
              </p:ext>
            </p:extLst>
          </p:nvPr>
        </p:nvGraphicFramePr>
        <p:xfrm>
          <a:off x="914400" y="1704339"/>
          <a:ext cx="12877800" cy="3103290"/>
        </p:xfrm>
        <a:graphic>
          <a:graphicData uri="http://schemas.openxmlformats.org/drawingml/2006/table">
            <a:tbl>
              <a:tblPr firstRow="1" lastRow="1" bandRow="1">
                <a:tableStyleId>{5C22544A-7EE6-4342-B048-85BDC9FD1C3A}</a:tableStyleId>
              </a:tblPr>
              <a:tblGrid>
                <a:gridCol w="6629400">
                  <a:extLst>
                    <a:ext uri="{9D8B030D-6E8A-4147-A177-3AD203B41FA5}">
                      <a16:colId xmlns:a16="http://schemas.microsoft.com/office/drawing/2014/main" val="1453269541"/>
                    </a:ext>
                  </a:extLst>
                </a:gridCol>
                <a:gridCol w="1828800">
                  <a:extLst>
                    <a:ext uri="{9D8B030D-6E8A-4147-A177-3AD203B41FA5}">
                      <a16:colId xmlns:a16="http://schemas.microsoft.com/office/drawing/2014/main" val="3269627655"/>
                    </a:ext>
                  </a:extLst>
                </a:gridCol>
                <a:gridCol w="4419600">
                  <a:extLst>
                    <a:ext uri="{9D8B030D-6E8A-4147-A177-3AD203B41FA5}">
                      <a16:colId xmlns:a16="http://schemas.microsoft.com/office/drawing/2014/main" val="3892993230"/>
                    </a:ext>
                  </a:extLst>
                </a:gridCol>
              </a:tblGrid>
              <a:tr h="620658">
                <a:tc>
                  <a:txBody>
                    <a:bodyPr/>
                    <a:lstStyle/>
                    <a:p>
                      <a:r>
                        <a:rPr lang="en-US" dirty="0"/>
                        <a:t>Income Category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A61"/>
                    </a:solidFill>
                  </a:tcPr>
                </a:tc>
                <a:tc>
                  <a:txBody>
                    <a:bodyPr/>
                    <a:lstStyle/>
                    <a:p>
                      <a:r>
                        <a:rPr lang="en-US" dirty="0"/>
                        <a:t>RHNA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A61"/>
                    </a:solidFill>
                  </a:tcPr>
                </a:tc>
                <a:tc>
                  <a:txBody>
                    <a:bodyPr/>
                    <a:lstStyle/>
                    <a:p>
                      <a:pPr algn="ctr"/>
                      <a:r>
                        <a:rPr lang="en-US" dirty="0"/>
                        <a:t>Zoning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A61"/>
                    </a:solidFill>
                  </a:tcPr>
                </a:tc>
                <a:extLst>
                  <a:ext uri="{0D108BD9-81ED-4DB2-BD59-A6C34878D82A}">
                    <a16:rowId xmlns:a16="http://schemas.microsoft.com/office/drawing/2014/main" val="93896765"/>
                  </a:ext>
                </a:extLst>
              </a:tr>
              <a:tr h="620658">
                <a:tc>
                  <a:txBody>
                    <a:bodyPr/>
                    <a:lstStyle/>
                    <a:p>
                      <a:r>
                        <a:rPr lang="en-US" sz="2400" b="1" dirty="0"/>
                        <a:t>Lower Income: </a:t>
                      </a:r>
                      <a:r>
                        <a:rPr lang="en-US" sz="2000" b="0" dirty="0"/>
                        <a:t>&lt; 80% of Median Income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61 units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2400" kern="1200" dirty="0">
                          <a:solidFill>
                            <a:schemeClr val="tx1"/>
                          </a:solidFill>
                          <a:effectLst/>
                          <a:latin typeface="+mn-lt"/>
                          <a:ea typeface="+mn-ea"/>
                          <a:cs typeface="+mn-cs"/>
                        </a:rPr>
                        <a:t>PD, R-3, R-4, M-1, C-2, C-3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92280013"/>
                  </a:ext>
                </a:extLst>
              </a:tr>
              <a:tr h="620658">
                <a:tc>
                  <a:txBody>
                    <a:bodyPr/>
                    <a:lstStyle/>
                    <a:p>
                      <a:r>
                        <a:rPr lang="en-US" sz="2400" b="1" dirty="0"/>
                        <a:t>Moderate Income: </a:t>
                      </a:r>
                      <a:r>
                        <a:rPr lang="en-US" sz="2000" b="0" dirty="0"/>
                        <a:t>81-120% of Median Income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31 units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PD, R-3, C-2 and C-3</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11898609"/>
                  </a:ext>
                </a:extLst>
              </a:tr>
              <a:tr h="620658">
                <a:tc>
                  <a:txBody>
                    <a:bodyPr/>
                    <a:lstStyle/>
                    <a:p>
                      <a:r>
                        <a:rPr lang="en-US" sz="2400" b="1" dirty="0"/>
                        <a:t>Above Moderate Income: </a:t>
                      </a:r>
                      <a:r>
                        <a:rPr lang="en-US" sz="2000" b="0" dirty="0"/>
                        <a:t>&gt;120% of Median Income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75 units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PD, R-1, R-2, R-3</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47539872"/>
                  </a:ext>
                </a:extLst>
              </a:tr>
              <a:tr h="620658">
                <a:tc>
                  <a:txBody>
                    <a:bodyPr/>
                    <a:lstStyle/>
                    <a:p>
                      <a:r>
                        <a:rPr lang="en-US" dirty="0"/>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61"/>
                    </a:solidFill>
                  </a:tcPr>
                </a:tc>
                <a:tc>
                  <a:txBody>
                    <a:bodyPr/>
                    <a:lstStyle/>
                    <a:p>
                      <a:r>
                        <a:rPr lang="en-US" dirty="0"/>
                        <a:t>167 units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6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61"/>
                    </a:solidFill>
                  </a:tcPr>
                </a:tc>
                <a:extLst>
                  <a:ext uri="{0D108BD9-81ED-4DB2-BD59-A6C34878D82A}">
                    <a16:rowId xmlns:a16="http://schemas.microsoft.com/office/drawing/2014/main" val="1640257894"/>
                  </a:ext>
                </a:extLst>
              </a:tr>
            </a:tbl>
          </a:graphicData>
        </a:graphic>
      </p:graphicFrame>
      <p:sp>
        <p:nvSpPr>
          <p:cNvPr id="2" name="TextBox 1">
            <a:extLst>
              <a:ext uri="{FF2B5EF4-FFF2-40B4-BE49-F238E27FC236}">
                <a16:creationId xmlns:a16="http://schemas.microsoft.com/office/drawing/2014/main" id="{C3DC2E67-42C5-4680-8B08-3178A9D81032}"/>
              </a:ext>
            </a:extLst>
          </p:cNvPr>
          <p:cNvSpPr txBox="1"/>
          <p:nvPr/>
        </p:nvSpPr>
        <p:spPr>
          <a:xfrm>
            <a:off x="882316" y="5158770"/>
            <a:ext cx="10090484" cy="1200329"/>
          </a:xfrm>
          <a:prstGeom prst="rect">
            <a:avLst/>
          </a:prstGeom>
          <a:noFill/>
        </p:spPr>
        <p:txBody>
          <a:bodyPr wrap="square" rtlCol="0">
            <a:spAutoFit/>
          </a:bodyPr>
          <a:lstStyle/>
          <a:p>
            <a:r>
              <a:rPr lang="en-US" sz="2400" i="1" u="sng" dirty="0"/>
              <a:t>Median household income, 2018</a:t>
            </a:r>
          </a:p>
          <a:p>
            <a:r>
              <a:rPr lang="en-US" sz="2400" i="1" dirty="0"/>
              <a:t>Marysville: $47,448 (80% = $37,958)</a:t>
            </a:r>
          </a:p>
          <a:p>
            <a:r>
              <a:rPr lang="en-US" sz="2400" i="1" dirty="0"/>
              <a:t>Yuba County: $52,624 (80% = $42,099)</a:t>
            </a:r>
          </a:p>
        </p:txBody>
      </p:sp>
    </p:spTree>
    <p:extLst>
      <p:ext uri="{BB962C8B-B14F-4D97-AF65-F5344CB8AC3E}">
        <p14:creationId xmlns:p14="http://schemas.microsoft.com/office/powerpoint/2010/main" val="339030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83CC-2887-42AD-91CA-2CA2A9350267}"/>
              </a:ext>
            </a:extLst>
          </p:cNvPr>
          <p:cNvSpPr>
            <a:spLocks noGrp="1"/>
          </p:cNvSpPr>
          <p:nvPr>
            <p:ph type="title"/>
          </p:nvPr>
        </p:nvSpPr>
        <p:spPr/>
        <p:txBody>
          <a:bodyPr/>
          <a:lstStyle/>
          <a:p>
            <a:r>
              <a:rPr lang="en-US" dirty="0"/>
              <a:t>Ability to Meet RHNA</a:t>
            </a:r>
          </a:p>
        </p:txBody>
      </p:sp>
      <p:graphicFrame>
        <p:nvGraphicFramePr>
          <p:cNvPr id="4" name="Table 3">
            <a:extLst>
              <a:ext uri="{FF2B5EF4-FFF2-40B4-BE49-F238E27FC236}">
                <a16:creationId xmlns:a16="http://schemas.microsoft.com/office/drawing/2014/main" id="{123357E5-BAD9-4E88-9E07-47E201945C82}"/>
              </a:ext>
            </a:extLst>
          </p:cNvPr>
          <p:cNvGraphicFramePr>
            <a:graphicFrameLocks noGrp="1"/>
          </p:cNvGraphicFramePr>
          <p:nvPr>
            <p:extLst>
              <p:ext uri="{D42A27DB-BD31-4B8C-83A1-F6EECF244321}">
                <p14:modId xmlns:p14="http://schemas.microsoft.com/office/powerpoint/2010/main" val="97308109"/>
              </p:ext>
            </p:extLst>
          </p:nvPr>
        </p:nvGraphicFramePr>
        <p:xfrm>
          <a:off x="1600200" y="2133599"/>
          <a:ext cx="10134601" cy="4724401"/>
        </p:xfrm>
        <a:graphic>
          <a:graphicData uri="http://schemas.openxmlformats.org/drawingml/2006/table">
            <a:tbl>
              <a:tblPr firstRow="1" firstCol="1" bandRow="1">
                <a:tableStyleId>{5C22544A-7EE6-4342-B048-85BDC9FD1C3A}</a:tableStyleId>
              </a:tblPr>
              <a:tblGrid>
                <a:gridCol w="5114707">
                  <a:extLst>
                    <a:ext uri="{9D8B030D-6E8A-4147-A177-3AD203B41FA5}">
                      <a16:colId xmlns:a16="http://schemas.microsoft.com/office/drawing/2014/main" val="3402496128"/>
                    </a:ext>
                  </a:extLst>
                </a:gridCol>
                <a:gridCol w="1142110">
                  <a:extLst>
                    <a:ext uri="{9D8B030D-6E8A-4147-A177-3AD203B41FA5}">
                      <a16:colId xmlns:a16="http://schemas.microsoft.com/office/drawing/2014/main" val="1789959679"/>
                    </a:ext>
                  </a:extLst>
                </a:gridCol>
                <a:gridCol w="1331743">
                  <a:extLst>
                    <a:ext uri="{9D8B030D-6E8A-4147-A177-3AD203B41FA5}">
                      <a16:colId xmlns:a16="http://schemas.microsoft.com/office/drawing/2014/main" val="1663505709"/>
                    </a:ext>
                  </a:extLst>
                </a:gridCol>
                <a:gridCol w="1214298">
                  <a:extLst>
                    <a:ext uri="{9D8B030D-6E8A-4147-A177-3AD203B41FA5}">
                      <a16:colId xmlns:a16="http://schemas.microsoft.com/office/drawing/2014/main" val="812258625"/>
                    </a:ext>
                  </a:extLst>
                </a:gridCol>
                <a:gridCol w="1331743">
                  <a:extLst>
                    <a:ext uri="{9D8B030D-6E8A-4147-A177-3AD203B41FA5}">
                      <a16:colId xmlns:a16="http://schemas.microsoft.com/office/drawing/2014/main" val="3641331515"/>
                    </a:ext>
                  </a:extLst>
                </a:gridCol>
              </a:tblGrid>
              <a:tr h="661739">
                <a:tc rowSpan="2">
                  <a:txBody>
                    <a:bodyPr/>
                    <a:lstStyle/>
                    <a:p>
                      <a:pPr marL="0" marR="0" algn="ctr">
                        <a:spcBef>
                          <a:spcPts val="300"/>
                        </a:spcBef>
                        <a:spcAft>
                          <a:spcPts val="300"/>
                        </a:spcAft>
                      </a:pPr>
                      <a:r>
                        <a:rPr lang="en-US" sz="1000">
                          <a:effectLst/>
                        </a:rPr>
                        <a:t> </a:t>
                      </a:r>
                      <a:endParaRPr lang="en-US" sz="1000" b="1">
                        <a:effectLst/>
                        <a:latin typeface="Humanst521 BT"/>
                        <a:ea typeface="Times New Roman" panose="02020603050405020304" pitchFamily="18" charset="0"/>
                        <a:cs typeface="Humanst521 BT"/>
                      </a:endParaRPr>
                    </a:p>
                  </a:txBody>
                  <a:tcPr marL="9525" marR="9525" marT="9525" marB="0" anchor="ctr"/>
                </a:tc>
                <a:tc rowSpan="2">
                  <a:txBody>
                    <a:bodyPr/>
                    <a:lstStyle/>
                    <a:p>
                      <a:pPr marL="0" marR="0" algn="ctr">
                        <a:spcBef>
                          <a:spcPts val="300"/>
                        </a:spcBef>
                        <a:spcAft>
                          <a:spcPts val="300"/>
                        </a:spcAft>
                      </a:pPr>
                      <a:r>
                        <a:rPr lang="en-US" sz="2000" dirty="0">
                          <a:effectLst/>
                        </a:rPr>
                        <a:t>Total </a:t>
                      </a:r>
                    </a:p>
                    <a:p>
                      <a:pPr marL="0" marR="0" algn="ctr">
                        <a:spcBef>
                          <a:spcPts val="300"/>
                        </a:spcBef>
                        <a:spcAft>
                          <a:spcPts val="300"/>
                        </a:spcAft>
                      </a:pPr>
                      <a:r>
                        <a:rPr lang="en-US" sz="2000" dirty="0">
                          <a:effectLst/>
                        </a:rPr>
                        <a:t>Units</a:t>
                      </a:r>
                      <a:endParaRPr lang="en-US" sz="2000" b="1" dirty="0">
                        <a:effectLst/>
                        <a:latin typeface="Humanst521 BT"/>
                        <a:ea typeface="Times New Roman" panose="02020603050405020304" pitchFamily="18" charset="0"/>
                        <a:cs typeface="Humanst521 BT"/>
                      </a:endParaRPr>
                    </a:p>
                  </a:txBody>
                  <a:tcPr marL="9525" marR="9525" marT="9525" marB="0" anchor="ctr"/>
                </a:tc>
                <a:tc gridSpan="3">
                  <a:txBody>
                    <a:bodyPr/>
                    <a:lstStyle/>
                    <a:p>
                      <a:pPr marL="0" marR="0" algn="ctr">
                        <a:spcBef>
                          <a:spcPts val="300"/>
                        </a:spcBef>
                        <a:spcAft>
                          <a:spcPts val="300"/>
                        </a:spcAft>
                      </a:pPr>
                      <a:r>
                        <a:rPr lang="en-US" sz="2000" dirty="0">
                          <a:effectLst/>
                        </a:rPr>
                        <a:t>Affordability level</a:t>
                      </a:r>
                      <a:endParaRPr lang="en-US" sz="2000" b="1" dirty="0">
                        <a:effectLst/>
                        <a:latin typeface="Humanst521 BT"/>
                        <a:ea typeface="Times New Roman" panose="02020603050405020304" pitchFamily="18" charset="0"/>
                        <a:cs typeface="Humanst521 BT"/>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3753565"/>
                  </a:ext>
                </a:extLst>
              </a:tr>
              <a:tr h="661739">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1800" dirty="0">
                          <a:effectLst/>
                        </a:rPr>
                        <a:t>Lower</a:t>
                      </a:r>
                      <a:endParaRPr lang="en-US" sz="1800" b="1" dirty="0">
                        <a:effectLst/>
                        <a:latin typeface="Humanst521 BT"/>
                        <a:ea typeface="Times New Roman" panose="02020603050405020304" pitchFamily="18" charset="0"/>
                        <a:cs typeface="Humanst521 BT"/>
                      </a:endParaRPr>
                    </a:p>
                  </a:txBody>
                  <a:tcPr marL="9525" marR="9525" marT="9525" marB="0" anchor="ctr"/>
                </a:tc>
                <a:tc>
                  <a:txBody>
                    <a:bodyPr/>
                    <a:lstStyle/>
                    <a:p>
                      <a:pPr marL="0" marR="0" algn="ctr">
                        <a:spcBef>
                          <a:spcPts val="300"/>
                        </a:spcBef>
                        <a:spcAft>
                          <a:spcPts val="300"/>
                        </a:spcAft>
                      </a:pPr>
                      <a:r>
                        <a:rPr lang="en-US" sz="2000" dirty="0">
                          <a:effectLst/>
                        </a:rPr>
                        <a:t>Mod</a:t>
                      </a:r>
                      <a:endParaRPr lang="en-US" sz="2000" b="1" dirty="0">
                        <a:effectLst/>
                        <a:latin typeface="Humanst521 BT"/>
                        <a:ea typeface="Times New Roman" panose="02020603050405020304" pitchFamily="18" charset="0"/>
                        <a:cs typeface="Humanst521 BT"/>
                      </a:endParaRPr>
                    </a:p>
                  </a:txBody>
                  <a:tcPr marL="9525" marR="9525" marT="9525" marB="0" anchor="ctr"/>
                </a:tc>
                <a:tc>
                  <a:txBody>
                    <a:bodyPr/>
                    <a:lstStyle/>
                    <a:p>
                      <a:pPr marL="0" marR="0" algn="ctr">
                        <a:spcBef>
                          <a:spcPts val="300"/>
                        </a:spcBef>
                        <a:spcAft>
                          <a:spcPts val="300"/>
                        </a:spcAft>
                      </a:pPr>
                      <a:r>
                        <a:rPr lang="en-US" sz="2000">
                          <a:effectLst/>
                        </a:rPr>
                        <a:t>Abv. Mod</a:t>
                      </a:r>
                      <a:endParaRPr lang="en-US" sz="2000" b="1">
                        <a:effectLst/>
                        <a:latin typeface="Humanst521 BT"/>
                        <a:ea typeface="Times New Roman" panose="02020603050405020304" pitchFamily="18" charset="0"/>
                        <a:cs typeface="Humanst521 BT"/>
                      </a:endParaRPr>
                    </a:p>
                  </a:txBody>
                  <a:tcPr marL="9525" marR="9525" marT="9525" marB="0" anchor="ctr"/>
                </a:tc>
                <a:extLst>
                  <a:ext uri="{0D108BD9-81ED-4DB2-BD59-A6C34878D82A}">
                    <a16:rowId xmlns:a16="http://schemas.microsoft.com/office/drawing/2014/main" val="3035003110"/>
                  </a:ext>
                </a:extLst>
              </a:tr>
              <a:tr h="707853">
                <a:tc>
                  <a:txBody>
                    <a:bodyPr/>
                    <a:lstStyle/>
                    <a:p>
                      <a:pPr marL="36830" marR="0">
                        <a:lnSpc>
                          <a:spcPct val="90000"/>
                        </a:lnSpc>
                        <a:spcBef>
                          <a:spcPts val="300"/>
                        </a:spcBef>
                        <a:spcAft>
                          <a:spcPts val="300"/>
                        </a:spcAft>
                      </a:pPr>
                      <a:r>
                        <a:rPr lang="en-US" sz="2400" dirty="0">
                          <a:effectLst/>
                        </a:rPr>
                        <a:t>RHNA</a:t>
                      </a:r>
                      <a:endParaRPr lang="en-US" sz="24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dirty="0">
                          <a:effectLst/>
                        </a:rPr>
                        <a:t>167</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1800" dirty="0">
                          <a:effectLst/>
                        </a:rPr>
                        <a:t>61</a:t>
                      </a:r>
                      <a:endParaRPr lang="en-US" sz="18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dirty="0">
                          <a:effectLst/>
                        </a:rPr>
                        <a:t>31</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a:effectLst/>
                        </a:rPr>
                        <a:t>75</a:t>
                      </a:r>
                      <a:endParaRPr lang="en-US" sz="2000">
                        <a:effectLst/>
                        <a:latin typeface="Humanst521 B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863280387"/>
                  </a:ext>
                </a:extLst>
              </a:tr>
              <a:tr h="707853">
                <a:tc>
                  <a:txBody>
                    <a:bodyPr/>
                    <a:lstStyle/>
                    <a:p>
                      <a:pPr marL="36830" marR="0">
                        <a:lnSpc>
                          <a:spcPct val="90000"/>
                        </a:lnSpc>
                        <a:spcBef>
                          <a:spcPts val="300"/>
                        </a:spcBef>
                        <a:spcAft>
                          <a:spcPts val="300"/>
                        </a:spcAft>
                      </a:pPr>
                      <a:r>
                        <a:rPr lang="en-US" sz="2400" dirty="0">
                          <a:effectLst/>
                        </a:rPr>
                        <a:t>ADUs anticipated</a:t>
                      </a:r>
                      <a:endParaRPr lang="en-US" sz="24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dirty="0">
                          <a:effectLst/>
                        </a:rPr>
                        <a:t>8</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1800" dirty="0">
                          <a:effectLst/>
                        </a:rPr>
                        <a:t>4</a:t>
                      </a:r>
                      <a:endParaRPr lang="en-US" sz="18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dirty="0">
                          <a:effectLst/>
                        </a:rPr>
                        <a:t>4</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dirty="0">
                          <a:effectLst/>
                        </a:rPr>
                        <a:t>0</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25406521"/>
                  </a:ext>
                </a:extLst>
              </a:tr>
              <a:tr h="661739">
                <a:tc>
                  <a:txBody>
                    <a:bodyPr/>
                    <a:lstStyle/>
                    <a:p>
                      <a:pPr marL="36830" marR="0">
                        <a:lnSpc>
                          <a:spcPct val="90000"/>
                        </a:lnSpc>
                        <a:spcBef>
                          <a:spcPts val="300"/>
                        </a:spcBef>
                        <a:spcAft>
                          <a:spcPts val="300"/>
                        </a:spcAft>
                      </a:pPr>
                      <a:r>
                        <a:rPr lang="en-US" sz="2400" dirty="0">
                          <a:effectLst/>
                        </a:rPr>
                        <a:t>Remaining RHNA Subtotal</a:t>
                      </a:r>
                      <a:endParaRPr lang="en-US" sz="2400" dirty="0">
                        <a:effectLst/>
                        <a:latin typeface="Humanst521 BT"/>
                        <a:ea typeface="Times New Roman" panose="02020603050405020304" pitchFamily="18" charset="0"/>
                        <a:cs typeface="Times New Roman" panose="02020603050405020304" pitchFamily="18" charset="0"/>
                      </a:endParaRPr>
                    </a:p>
                  </a:txBody>
                  <a:tcPr marL="9525" marR="9525" marT="9525" marB="0" anchor="b"/>
                </a:tc>
                <a:tc>
                  <a:txBody>
                    <a:bodyPr/>
                    <a:lstStyle/>
                    <a:p>
                      <a:pPr marL="0" marR="0" algn="ctr">
                        <a:lnSpc>
                          <a:spcPct val="90000"/>
                        </a:lnSpc>
                        <a:spcBef>
                          <a:spcPts val="300"/>
                        </a:spcBef>
                        <a:spcAft>
                          <a:spcPts val="300"/>
                        </a:spcAft>
                      </a:pPr>
                      <a:r>
                        <a:rPr lang="en-US" sz="2000" dirty="0">
                          <a:effectLst/>
                        </a:rPr>
                        <a:t>159</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1800" dirty="0">
                          <a:effectLst/>
                        </a:rPr>
                        <a:t>57</a:t>
                      </a:r>
                      <a:endParaRPr lang="en-US" sz="18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a:effectLst/>
                        </a:rPr>
                        <a:t>27</a:t>
                      </a:r>
                      <a:endParaRPr lang="en-US" sz="200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dirty="0">
                          <a:effectLst/>
                        </a:rPr>
                        <a:t>75</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01148777"/>
                  </a:ext>
                </a:extLst>
              </a:tr>
              <a:tr h="661739">
                <a:tc>
                  <a:txBody>
                    <a:bodyPr/>
                    <a:lstStyle/>
                    <a:p>
                      <a:pPr marL="36830" marR="0">
                        <a:lnSpc>
                          <a:spcPct val="90000"/>
                        </a:lnSpc>
                        <a:spcBef>
                          <a:spcPts val="300"/>
                        </a:spcBef>
                        <a:spcAft>
                          <a:spcPts val="300"/>
                        </a:spcAft>
                      </a:pPr>
                      <a:r>
                        <a:rPr lang="en-US" sz="2400" dirty="0">
                          <a:effectLst/>
                        </a:rPr>
                        <a:t>Vacant Inventory</a:t>
                      </a:r>
                      <a:endParaRPr lang="en-US" sz="2400" dirty="0">
                        <a:effectLst/>
                        <a:latin typeface="Humanst521 BT"/>
                        <a:ea typeface="Times New Roman" panose="02020603050405020304" pitchFamily="18" charset="0"/>
                        <a:cs typeface="Times New Roman" panose="02020603050405020304" pitchFamily="18" charset="0"/>
                      </a:endParaRPr>
                    </a:p>
                  </a:txBody>
                  <a:tcPr marL="9525" marR="9525" marT="9525" marB="0" anchor="b"/>
                </a:tc>
                <a:tc>
                  <a:txBody>
                    <a:bodyPr/>
                    <a:lstStyle/>
                    <a:p>
                      <a:pPr marL="0" marR="0" algn="ctr">
                        <a:lnSpc>
                          <a:spcPct val="90000"/>
                        </a:lnSpc>
                        <a:spcBef>
                          <a:spcPts val="300"/>
                        </a:spcBef>
                        <a:spcAft>
                          <a:spcPts val="300"/>
                        </a:spcAft>
                      </a:pPr>
                      <a:r>
                        <a:rPr lang="en-US" sz="2000" dirty="0">
                          <a:effectLst/>
                        </a:rPr>
                        <a:t>340</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1800" dirty="0">
                          <a:effectLst/>
                        </a:rPr>
                        <a:t>75</a:t>
                      </a:r>
                      <a:endParaRPr lang="en-US" sz="18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a:effectLst/>
                        </a:rPr>
                        <a:t>126</a:t>
                      </a:r>
                      <a:endParaRPr lang="en-US" sz="200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dirty="0">
                          <a:effectLst/>
                        </a:rPr>
                        <a:t>139</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51273690"/>
                  </a:ext>
                </a:extLst>
              </a:tr>
              <a:tr h="661739">
                <a:tc>
                  <a:txBody>
                    <a:bodyPr/>
                    <a:lstStyle/>
                    <a:p>
                      <a:pPr marL="36830" marR="0">
                        <a:lnSpc>
                          <a:spcPct val="90000"/>
                        </a:lnSpc>
                        <a:spcBef>
                          <a:spcPts val="300"/>
                        </a:spcBef>
                        <a:spcAft>
                          <a:spcPts val="300"/>
                        </a:spcAft>
                      </a:pPr>
                      <a:r>
                        <a:rPr lang="en-US" sz="2400" dirty="0">
                          <a:effectLst/>
                        </a:rPr>
                        <a:t>Surplus</a:t>
                      </a:r>
                      <a:endParaRPr lang="en-US" sz="2400" dirty="0">
                        <a:effectLst/>
                        <a:latin typeface="Humanst521 BT"/>
                        <a:ea typeface="Times New Roman" panose="02020603050405020304" pitchFamily="18" charset="0"/>
                        <a:cs typeface="Times New Roman" panose="02020603050405020304" pitchFamily="18" charset="0"/>
                      </a:endParaRPr>
                    </a:p>
                  </a:txBody>
                  <a:tcPr marL="9525" marR="9525" marT="9525" marB="0" anchor="b"/>
                </a:tc>
                <a:tc>
                  <a:txBody>
                    <a:bodyPr/>
                    <a:lstStyle/>
                    <a:p>
                      <a:pPr marL="0" marR="0" algn="ctr">
                        <a:lnSpc>
                          <a:spcPct val="90000"/>
                        </a:lnSpc>
                        <a:spcBef>
                          <a:spcPts val="300"/>
                        </a:spcBef>
                        <a:spcAft>
                          <a:spcPts val="300"/>
                        </a:spcAft>
                      </a:pPr>
                      <a:r>
                        <a:rPr lang="en-US" sz="2000" dirty="0">
                          <a:effectLst/>
                        </a:rPr>
                        <a:t>181</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1800" dirty="0">
                          <a:effectLst/>
                        </a:rPr>
                        <a:t>18</a:t>
                      </a:r>
                      <a:endParaRPr lang="en-US" sz="18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a:effectLst/>
                        </a:rPr>
                        <a:t>99</a:t>
                      </a:r>
                      <a:endParaRPr lang="en-US" sz="2000">
                        <a:effectLst/>
                        <a:latin typeface="Humanst521 B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90000"/>
                        </a:lnSpc>
                        <a:spcBef>
                          <a:spcPts val="300"/>
                        </a:spcBef>
                        <a:spcAft>
                          <a:spcPts val="300"/>
                        </a:spcAft>
                      </a:pPr>
                      <a:r>
                        <a:rPr lang="en-US" sz="2000" dirty="0">
                          <a:effectLst/>
                        </a:rPr>
                        <a:t>64</a:t>
                      </a:r>
                      <a:endParaRPr lang="en-US" sz="2000" dirty="0">
                        <a:effectLst/>
                        <a:latin typeface="Humanst521 B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6942279"/>
                  </a:ext>
                </a:extLst>
              </a:tr>
            </a:tbl>
          </a:graphicData>
        </a:graphic>
      </p:graphicFrame>
    </p:spTree>
    <p:extLst>
      <p:ext uri="{BB962C8B-B14F-4D97-AF65-F5344CB8AC3E}">
        <p14:creationId xmlns:p14="http://schemas.microsoft.com/office/powerpoint/2010/main" val="388014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8E99-EAC8-4458-9790-EF55D35E15F7}"/>
              </a:ext>
            </a:extLst>
          </p:cNvPr>
          <p:cNvSpPr>
            <a:spLocks noGrp="1"/>
          </p:cNvSpPr>
          <p:nvPr>
            <p:ph type="title"/>
          </p:nvPr>
        </p:nvSpPr>
        <p:spPr/>
        <p:txBody>
          <a:bodyPr/>
          <a:lstStyle/>
          <a:p>
            <a:r>
              <a:rPr lang="en-US" dirty="0"/>
              <a:t>New or Updated Information</a:t>
            </a:r>
          </a:p>
        </p:txBody>
      </p:sp>
      <p:sp>
        <p:nvSpPr>
          <p:cNvPr id="3" name="Text Placeholder 2">
            <a:extLst>
              <a:ext uri="{FF2B5EF4-FFF2-40B4-BE49-F238E27FC236}">
                <a16:creationId xmlns:a16="http://schemas.microsoft.com/office/drawing/2014/main" id="{104E6918-6D46-429A-B22C-BE541D37431E}"/>
              </a:ext>
            </a:extLst>
          </p:cNvPr>
          <p:cNvSpPr>
            <a:spLocks noGrp="1"/>
          </p:cNvSpPr>
          <p:nvPr>
            <p:ph type="body" sz="quarter" idx="10"/>
          </p:nvPr>
        </p:nvSpPr>
        <p:spPr/>
        <p:txBody>
          <a:bodyPr>
            <a:noAutofit/>
          </a:bodyPr>
          <a:lstStyle/>
          <a:p>
            <a:r>
              <a:rPr lang="en-US" sz="4800" dirty="0"/>
              <a:t>Updated Demographic Information</a:t>
            </a:r>
          </a:p>
          <a:p>
            <a:r>
              <a:rPr lang="en-US" sz="4800" dirty="0"/>
              <a:t>Identification of Vacant Sites to Meet RHNA</a:t>
            </a:r>
          </a:p>
          <a:p>
            <a:r>
              <a:rPr lang="en-US" sz="4800" dirty="0"/>
              <a:t>Address New State Laws</a:t>
            </a:r>
          </a:p>
          <a:p>
            <a:r>
              <a:rPr lang="en-US" sz="4800" dirty="0"/>
              <a:t>Minor Technical Updates</a:t>
            </a:r>
          </a:p>
          <a:p>
            <a:endParaRPr lang="en-US" sz="4800" dirty="0"/>
          </a:p>
        </p:txBody>
      </p:sp>
      <p:pic>
        <p:nvPicPr>
          <p:cNvPr id="5" name="Picture 4" descr="A picture containing text, clipart&#10;&#10;Description automatically generated">
            <a:extLst>
              <a:ext uri="{FF2B5EF4-FFF2-40B4-BE49-F238E27FC236}">
                <a16:creationId xmlns:a16="http://schemas.microsoft.com/office/drawing/2014/main" id="{7CA23234-96BB-4787-B601-5CF0B00E2D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01350" y="4257675"/>
            <a:ext cx="2762250" cy="2524125"/>
          </a:xfrm>
          <a:prstGeom prst="rect">
            <a:avLst/>
          </a:prstGeom>
        </p:spPr>
      </p:pic>
      <p:sp>
        <p:nvSpPr>
          <p:cNvPr id="6" name="TextBox 5">
            <a:extLst>
              <a:ext uri="{FF2B5EF4-FFF2-40B4-BE49-F238E27FC236}">
                <a16:creationId xmlns:a16="http://schemas.microsoft.com/office/drawing/2014/main" id="{4923E044-BCC3-4D27-AE96-F84DF22C0040}"/>
              </a:ext>
            </a:extLst>
          </p:cNvPr>
          <p:cNvSpPr txBox="1"/>
          <p:nvPr/>
        </p:nvSpPr>
        <p:spPr>
          <a:xfrm>
            <a:off x="10820400" y="6867525"/>
            <a:ext cx="2762250" cy="369332"/>
          </a:xfrm>
          <a:prstGeom prst="rect">
            <a:avLst/>
          </a:prstGeom>
          <a:noFill/>
        </p:spPr>
        <p:txBody>
          <a:bodyPr wrap="square" rtlCol="0">
            <a:spAutoFit/>
          </a:bodyPr>
          <a:lstStyle/>
          <a:p>
            <a:r>
              <a:rPr lang="en-US" sz="900">
                <a:hlinkClick r:id="rId4" tooltip="http://www.flickr.com/photos/dalechumbley/7687696690/"/>
              </a:rPr>
              <a:t>This Photo</a:t>
            </a:r>
            <a:r>
              <a:rPr lang="en-US" sz="900"/>
              <a:t> by Unknown Author is licensed under </a:t>
            </a:r>
            <a:r>
              <a:rPr lang="en-US" sz="900">
                <a:hlinkClick r:id="rId5" tooltip="https://creativecommons.org/licenses/by-nc-nd/3.0/"/>
              </a:rPr>
              <a:t>CC BY-NC-ND</a:t>
            </a:r>
            <a:endParaRPr lang="en-US" sz="900"/>
          </a:p>
        </p:txBody>
      </p:sp>
      <p:pic>
        <p:nvPicPr>
          <p:cNvPr id="8" name="Picture 7" descr="A picture containing outdoor, building, house, road&#10;&#10;Description automatically generated">
            <a:extLst>
              <a:ext uri="{FF2B5EF4-FFF2-40B4-BE49-F238E27FC236}">
                <a16:creationId xmlns:a16="http://schemas.microsoft.com/office/drawing/2014/main" id="{581E3610-D335-4D70-A85B-9A5B7D5CA6F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91856" y="5333999"/>
            <a:ext cx="2537143" cy="1902857"/>
          </a:xfrm>
          <a:prstGeom prst="rect">
            <a:avLst/>
          </a:prstGeom>
        </p:spPr>
      </p:pic>
      <p:sp>
        <p:nvSpPr>
          <p:cNvPr id="9" name="TextBox 8">
            <a:extLst>
              <a:ext uri="{FF2B5EF4-FFF2-40B4-BE49-F238E27FC236}">
                <a16:creationId xmlns:a16="http://schemas.microsoft.com/office/drawing/2014/main" id="{B09ADFA0-5D50-47C6-A19A-7B08CBDC29D0}"/>
              </a:ext>
            </a:extLst>
          </p:cNvPr>
          <p:cNvSpPr txBox="1"/>
          <p:nvPr/>
        </p:nvSpPr>
        <p:spPr>
          <a:xfrm>
            <a:off x="533400" y="7421969"/>
            <a:ext cx="2895600" cy="369332"/>
          </a:xfrm>
          <a:prstGeom prst="rect">
            <a:avLst/>
          </a:prstGeom>
          <a:noFill/>
        </p:spPr>
        <p:txBody>
          <a:bodyPr wrap="square" rtlCol="0">
            <a:spAutoFit/>
          </a:bodyPr>
          <a:lstStyle/>
          <a:p>
            <a:r>
              <a:rPr lang="en-US" sz="900">
                <a:hlinkClick r:id="rId7" tooltip="https://newwestcouncilwatch.ca/2019/04/some-intended-consequences-of-increasing-affordable-housing/"/>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77328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DBED-7E40-41EF-BEEF-0E83B9B3953B}"/>
              </a:ext>
            </a:extLst>
          </p:cNvPr>
          <p:cNvSpPr>
            <a:spLocks noGrp="1"/>
          </p:cNvSpPr>
          <p:nvPr>
            <p:ph type="title"/>
          </p:nvPr>
        </p:nvSpPr>
        <p:spPr/>
        <p:txBody>
          <a:bodyPr/>
          <a:lstStyle/>
          <a:p>
            <a:r>
              <a:rPr lang="en-US" dirty="0"/>
              <a:t>Public Review Draft Housing Element</a:t>
            </a:r>
          </a:p>
        </p:txBody>
      </p:sp>
      <p:sp>
        <p:nvSpPr>
          <p:cNvPr id="3" name="Text Placeholder 2">
            <a:extLst>
              <a:ext uri="{FF2B5EF4-FFF2-40B4-BE49-F238E27FC236}">
                <a16:creationId xmlns:a16="http://schemas.microsoft.com/office/drawing/2014/main" id="{1381857D-0F66-4E96-96A3-109F1E38DF59}"/>
              </a:ext>
            </a:extLst>
          </p:cNvPr>
          <p:cNvSpPr>
            <a:spLocks noGrp="1"/>
          </p:cNvSpPr>
          <p:nvPr>
            <p:ph type="body" sz="quarter" idx="10"/>
          </p:nvPr>
        </p:nvSpPr>
        <p:spPr/>
        <p:txBody>
          <a:bodyPr/>
          <a:lstStyle/>
          <a:p>
            <a:pPr marL="1028700" lvl="1" indent="-571500">
              <a:spcBef>
                <a:spcPts val="0"/>
              </a:spcBef>
              <a:spcAft>
                <a:spcPts val="0"/>
              </a:spcAft>
            </a:pPr>
            <a:r>
              <a:rPr lang="en-US" sz="3200" dirty="0">
                <a:effectLst/>
                <a:latin typeface="Calibri" panose="020F0502020204030204" pitchFamily="34" charset="0"/>
                <a:ea typeface="Times New Roman" panose="02020603050405020304" pitchFamily="18" charset="0"/>
              </a:rPr>
              <a:t>Continuation of the prior programs, plus:</a:t>
            </a:r>
            <a:endParaRPr lang="en-US" sz="3200" dirty="0">
              <a:effectLst/>
              <a:latin typeface="Calibri" panose="020F0502020204030204" pitchFamily="34" charset="0"/>
              <a:ea typeface="Calibri" panose="020F0502020204030204" pitchFamily="34" charset="0"/>
            </a:endParaRPr>
          </a:p>
          <a:p>
            <a:pPr marL="1028700" lvl="1" indent="-571500">
              <a:spcBef>
                <a:spcPts val="0"/>
              </a:spcBef>
              <a:spcAft>
                <a:spcPts val="0"/>
              </a:spcAft>
            </a:pPr>
            <a:r>
              <a:rPr lang="en-US" sz="3200" dirty="0">
                <a:effectLst/>
                <a:latin typeface="Calibri" panose="020F0502020204030204" pitchFamily="34" charset="0"/>
                <a:ea typeface="Times New Roman" panose="02020603050405020304" pitchFamily="18" charset="0"/>
              </a:rPr>
              <a:t>Implement 2015 Marysville Bounce Back Vision &amp; Implementation Plan</a:t>
            </a:r>
            <a:endParaRPr lang="en-US" sz="3200" dirty="0">
              <a:effectLst/>
              <a:latin typeface="Calibri" panose="020F0502020204030204" pitchFamily="34" charset="0"/>
              <a:ea typeface="Calibri" panose="020F0502020204030204" pitchFamily="34" charset="0"/>
            </a:endParaRPr>
          </a:p>
          <a:p>
            <a:pPr marL="1028700" lvl="1" indent="-571500">
              <a:spcBef>
                <a:spcPts val="0"/>
              </a:spcBef>
              <a:spcAft>
                <a:spcPts val="0"/>
              </a:spcAft>
            </a:pPr>
            <a:r>
              <a:rPr lang="en-US" sz="3200" dirty="0">
                <a:effectLst/>
                <a:latin typeface="Calibri" panose="020F0502020204030204" pitchFamily="34" charset="0"/>
                <a:ea typeface="Times New Roman" panose="02020603050405020304" pitchFamily="18" charset="0"/>
              </a:rPr>
              <a:t>Incorporate Commissions recommendations from November 16, 2020 Workshop</a:t>
            </a:r>
            <a:endParaRPr lang="en-US" sz="3200" dirty="0">
              <a:effectLst/>
              <a:latin typeface="Calibri" panose="020F0502020204030204" pitchFamily="34" charset="0"/>
              <a:ea typeface="Calibri" panose="020F0502020204030204" pitchFamily="34" charset="0"/>
            </a:endParaRPr>
          </a:p>
          <a:p>
            <a:pPr marL="1371600" lvl="3">
              <a:spcAft>
                <a:spcPts val="0"/>
              </a:spcAft>
              <a:buFont typeface="Wingdings" panose="05000000000000000000" pitchFamily="2" charset="2"/>
              <a:buChar char=""/>
            </a:pPr>
            <a:r>
              <a:rPr lang="en-US" sz="3200" dirty="0">
                <a:latin typeface="Calibri" panose="020F0502020204030204" pitchFamily="34" charset="0"/>
                <a:ea typeface="Times New Roman" panose="02020603050405020304" pitchFamily="18" charset="0"/>
              </a:rPr>
              <a:t>E</a:t>
            </a:r>
            <a:r>
              <a:rPr lang="en-US" sz="3200" dirty="0">
                <a:effectLst/>
                <a:latin typeface="Calibri" panose="020F0502020204030204" pitchFamily="34" charset="0"/>
                <a:ea typeface="Times New Roman" panose="02020603050405020304" pitchFamily="18" charset="0"/>
              </a:rPr>
              <a:t>ncourage microunits in mixed-use designs</a:t>
            </a:r>
            <a:endParaRPr lang="en-US" sz="3200" dirty="0">
              <a:effectLst/>
              <a:latin typeface="Calibri" panose="020F0502020204030204" pitchFamily="34" charset="0"/>
              <a:ea typeface="Calibri" panose="020F0502020204030204" pitchFamily="34" charset="0"/>
            </a:endParaRPr>
          </a:p>
          <a:p>
            <a:pPr marL="1371600" lvl="3">
              <a:spcAft>
                <a:spcPts val="0"/>
              </a:spcAft>
              <a:buFont typeface="Wingdings" panose="05000000000000000000" pitchFamily="2" charset="2"/>
              <a:buChar char=""/>
            </a:pPr>
            <a:r>
              <a:rPr lang="en-US" sz="3200" dirty="0">
                <a:latin typeface="Calibri" panose="020F0502020204030204" pitchFamily="34" charset="0"/>
                <a:ea typeface="Times New Roman" panose="02020603050405020304" pitchFamily="18" charset="0"/>
              </a:rPr>
              <a:t>C</a:t>
            </a:r>
            <a:r>
              <a:rPr lang="en-US" sz="3200" dirty="0">
                <a:effectLst/>
                <a:latin typeface="Calibri" panose="020F0502020204030204" pitchFamily="34" charset="0"/>
                <a:ea typeface="Times New Roman" panose="02020603050405020304" pitchFamily="18" charset="0"/>
              </a:rPr>
              <a:t>ollaborate with interested investors on solutions to obtaining financing for legally nonconforming multifamily buildings</a:t>
            </a:r>
            <a:endParaRPr lang="en-US" sz="32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39807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9077-8988-4443-B2C2-D563B581570F}"/>
              </a:ext>
            </a:extLst>
          </p:cNvPr>
          <p:cNvSpPr>
            <a:spLocks noGrp="1"/>
          </p:cNvSpPr>
          <p:nvPr>
            <p:ph type="title"/>
          </p:nvPr>
        </p:nvSpPr>
        <p:spPr/>
        <p:txBody>
          <a:bodyPr/>
          <a:lstStyle/>
          <a:p>
            <a:r>
              <a:rPr lang="en-US" dirty="0"/>
              <a:t>Address New State Laws</a:t>
            </a:r>
          </a:p>
        </p:txBody>
      </p:sp>
      <p:sp>
        <p:nvSpPr>
          <p:cNvPr id="3" name="Text Placeholder 2">
            <a:extLst>
              <a:ext uri="{FF2B5EF4-FFF2-40B4-BE49-F238E27FC236}">
                <a16:creationId xmlns:a16="http://schemas.microsoft.com/office/drawing/2014/main" id="{7A6C36E6-DD48-4620-A62E-4A5E801E0852}"/>
              </a:ext>
            </a:extLst>
          </p:cNvPr>
          <p:cNvSpPr>
            <a:spLocks noGrp="1"/>
          </p:cNvSpPr>
          <p:nvPr>
            <p:ph type="body" sz="quarter" idx="10"/>
          </p:nvPr>
        </p:nvSpPr>
        <p:spPr/>
        <p:txBody>
          <a:bodyPr/>
          <a:lstStyle/>
          <a:p>
            <a:pPr marL="1143000" marR="0" lvl="2" indent="-228600">
              <a:spcBef>
                <a:spcPts val="0"/>
              </a:spcBef>
              <a:spcAft>
                <a:spcPts val="0"/>
              </a:spcAft>
              <a:buFont typeface="Wingdings" panose="05000000000000000000" pitchFamily="2" charset="2"/>
              <a:buChar char=""/>
            </a:pPr>
            <a:r>
              <a:rPr lang="en-US" sz="4400" dirty="0">
                <a:latin typeface="Calibri" panose="020F0502020204030204" pitchFamily="34" charset="0"/>
                <a:ea typeface="Times New Roman" panose="02020603050405020304" pitchFamily="18" charset="0"/>
              </a:rPr>
              <a:t>U</a:t>
            </a:r>
            <a:r>
              <a:rPr lang="en-US" sz="4400" dirty="0">
                <a:effectLst/>
                <a:latin typeface="Calibri" panose="020F0502020204030204" pitchFamily="34" charset="0"/>
                <a:ea typeface="Times New Roman" panose="02020603050405020304" pitchFamily="18" charset="0"/>
              </a:rPr>
              <a:t>pdate zoning to allow low-barrier navigation center, transitional and supportive housing in all zones where multifamily and mixed uses are permitted</a:t>
            </a:r>
            <a:endParaRPr lang="en-US" sz="44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4400" dirty="0">
                <a:latin typeface="Calibri" panose="020F0502020204030204" pitchFamily="34" charset="0"/>
                <a:ea typeface="Times New Roman" panose="02020603050405020304" pitchFamily="18" charset="0"/>
              </a:rPr>
              <a:t>E</a:t>
            </a:r>
            <a:r>
              <a:rPr lang="en-US" sz="4400" dirty="0">
                <a:effectLst/>
                <a:latin typeface="Calibri" panose="020F0502020204030204" pitchFamily="34" charset="0"/>
                <a:ea typeface="Times New Roman" panose="02020603050405020304" pitchFamily="18" charset="0"/>
              </a:rPr>
              <a:t>stablish policy or procedure for SB 35 streamlining approval process</a:t>
            </a:r>
            <a:endParaRPr lang="en-US" sz="4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00602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28B6-BBAF-4B1F-9422-183796FD0EED}"/>
              </a:ext>
            </a:extLst>
          </p:cNvPr>
          <p:cNvSpPr>
            <a:spLocks noGrp="1"/>
          </p:cNvSpPr>
          <p:nvPr>
            <p:ph type="title"/>
          </p:nvPr>
        </p:nvSpPr>
        <p:spPr/>
        <p:txBody>
          <a:bodyPr/>
          <a:lstStyle/>
          <a:p>
            <a:r>
              <a:rPr lang="en-US" dirty="0"/>
              <a:t> </a:t>
            </a:r>
            <a:r>
              <a:rPr lang="en-US" dirty="0">
                <a:solidFill>
                  <a:srgbClr val="333333"/>
                </a:solidFill>
                <a:effectLst/>
                <a:latin typeface="+mj-lt"/>
                <a:ea typeface="Times New Roman" panose="02020603050405020304" pitchFamily="18" charset="0"/>
              </a:rPr>
              <a:t>Affirmatively </a:t>
            </a:r>
            <a:r>
              <a:rPr lang="en-US" dirty="0">
                <a:latin typeface="+mj-lt"/>
              </a:rPr>
              <a:t>A</a:t>
            </a:r>
            <a:r>
              <a:rPr lang="en-US" dirty="0"/>
              <a:t>ddress Fair Housing</a:t>
            </a:r>
          </a:p>
        </p:txBody>
      </p:sp>
      <p:sp>
        <p:nvSpPr>
          <p:cNvPr id="3" name="Text Placeholder 2">
            <a:extLst>
              <a:ext uri="{FF2B5EF4-FFF2-40B4-BE49-F238E27FC236}">
                <a16:creationId xmlns:a16="http://schemas.microsoft.com/office/drawing/2014/main" id="{3E6136F9-26CE-48E4-8E86-2E0E5D3D2C2F}"/>
              </a:ext>
            </a:extLst>
          </p:cNvPr>
          <p:cNvSpPr>
            <a:spLocks noGrp="1"/>
          </p:cNvSpPr>
          <p:nvPr>
            <p:ph type="body" sz="quarter" idx="10"/>
          </p:nvPr>
        </p:nvSpPr>
        <p:spPr/>
        <p:txBody>
          <a:bodyPr/>
          <a:lstStyle/>
          <a:p>
            <a:pPr>
              <a:spcBef>
                <a:spcPts val="0"/>
              </a:spcBef>
              <a:spcAft>
                <a:spcPts val="0"/>
              </a:spcAft>
            </a:pPr>
            <a:endParaRPr lang="en-US" dirty="0">
              <a:effectLst/>
            </a:endParaRPr>
          </a:p>
          <a:p>
            <a:pPr marL="1143000" marR="0" lvl="2" indent="-228600">
              <a:spcBef>
                <a:spcPts val="0"/>
              </a:spcBef>
              <a:spcAft>
                <a:spcPts val="0"/>
              </a:spcAft>
              <a:buFont typeface="Wingdings" panose="05000000000000000000" pitchFamily="2" charset="2"/>
              <a:buChar char=""/>
            </a:pPr>
            <a:r>
              <a:rPr lang="en-US" sz="4000" dirty="0">
                <a:effectLst/>
                <a:latin typeface="Calibri" panose="020F0502020204030204" pitchFamily="34" charset="0"/>
                <a:ea typeface="Times New Roman" panose="02020603050405020304" pitchFamily="18" charset="0"/>
              </a:rPr>
              <a:t>Comply with fair housing laws</a:t>
            </a:r>
            <a:endParaRPr lang="en-US" sz="40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4000" dirty="0">
                <a:solidFill>
                  <a:srgbClr val="333333"/>
                </a:solidFill>
                <a:effectLst/>
                <a:latin typeface="Calibri" panose="020F0502020204030204" pitchFamily="34" charset="0"/>
                <a:ea typeface="Times New Roman" panose="02020603050405020304" pitchFamily="18" charset="0"/>
              </a:rPr>
              <a:t>Collaboration with California Rural Legal Assistance</a:t>
            </a:r>
            <a:endParaRPr lang="en-US" sz="40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4000" dirty="0">
                <a:solidFill>
                  <a:srgbClr val="333333"/>
                </a:solidFill>
                <a:effectLst/>
                <a:latin typeface="Calibri" panose="020F0502020204030204" pitchFamily="34" charset="0"/>
                <a:ea typeface="Times New Roman" panose="02020603050405020304" pitchFamily="18" charset="0"/>
              </a:rPr>
              <a:t>Education, outreach and staff training</a:t>
            </a:r>
            <a:endParaRPr lang="en-US" sz="40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4000" dirty="0">
                <a:solidFill>
                  <a:srgbClr val="333333"/>
                </a:solidFill>
                <a:effectLst/>
                <a:latin typeface="Calibri" panose="020F0502020204030204" pitchFamily="34" charset="0"/>
                <a:ea typeface="Times New Roman" panose="02020603050405020304" pitchFamily="18" charset="0"/>
              </a:rPr>
              <a:t>Encourage multifamily housing in high opportunity areas</a:t>
            </a:r>
            <a:endParaRPr lang="en-US" sz="40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4000" dirty="0">
                <a:solidFill>
                  <a:srgbClr val="333333"/>
                </a:solidFill>
                <a:effectLst/>
                <a:latin typeface="Calibri" panose="020F0502020204030204" pitchFamily="34" charset="0"/>
                <a:ea typeface="Times New Roman" panose="02020603050405020304" pitchFamily="18" charset="0"/>
              </a:rPr>
              <a:t>Address barriers to fair housing and housing choice</a:t>
            </a:r>
            <a:endParaRPr lang="en-US" sz="40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4000" dirty="0">
                <a:solidFill>
                  <a:srgbClr val="333333"/>
                </a:solidFill>
                <a:effectLst/>
                <a:latin typeface="Calibri" panose="020F0502020204030204" pitchFamily="34" charset="0"/>
                <a:ea typeface="Times New Roman" panose="02020603050405020304" pitchFamily="18" charset="0"/>
              </a:rPr>
              <a:t>Proactive rehabilitation and code enforcement </a:t>
            </a:r>
            <a:endParaRPr lang="en-US" sz="40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4000" dirty="0">
                <a:effectLst/>
                <a:latin typeface="Calibri" panose="020F0502020204030204" pitchFamily="34" charset="0"/>
                <a:ea typeface="Times New Roman" panose="02020603050405020304" pitchFamily="18" charset="0"/>
              </a:rPr>
              <a:t>CDBG-funded infrastructure improvements in lower resource areas</a:t>
            </a:r>
            <a:endParaRPr lang="en-US" sz="40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1931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48097"/>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90E3B1-D1A5-4DE8-8958-D2E6A27F669F}"/>
              </a:ext>
            </a:extLst>
          </p:cNvPr>
          <p:cNvSpPr>
            <a:spLocks noGrp="1"/>
          </p:cNvSpPr>
          <p:nvPr>
            <p:ph type="title"/>
          </p:nvPr>
        </p:nvSpPr>
        <p:spPr/>
        <p:txBody>
          <a:bodyPr/>
          <a:lstStyle/>
          <a:p>
            <a:r>
              <a:rPr lang="en-US" dirty="0"/>
              <a:t>Next Steps</a:t>
            </a:r>
          </a:p>
        </p:txBody>
      </p:sp>
      <p:pic>
        <p:nvPicPr>
          <p:cNvPr id="5" name="Picture 4" descr="Text, logo&#10;&#10;Description automatically generated">
            <a:extLst>
              <a:ext uri="{FF2B5EF4-FFF2-40B4-BE49-F238E27FC236}">
                <a16:creationId xmlns:a16="http://schemas.microsoft.com/office/drawing/2014/main" id="{930C2A7F-9464-4A96-86E9-F74AF4C0A3BC}"/>
              </a:ext>
            </a:extLst>
          </p:cNvPr>
          <p:cNvPicPr>
            <a:picLocks noChangeAspect="1"/>
          </p:cNvPicPr>
          <p:nvPr/>
        </p:nvPicPr>
        <p:blipFill>
          <a:blip r:embed="rId3"/>
          <a:stretch>
            <a:fillRect/>
          </a:stretch>
        </p:blipFill>
        <p:spPr>
          <a:xfrm>
            <a:off x="10896600" y="311153"/>
            <a:ext cx="3342582" cy="603247"/>
          </a:xfrm>
          <a:prstGeom prst="rect">
            <a:avLst/>
          </a:prstGeom>
        </p:spPr>
      </p:pic>
    </p:spTree>
    <p:extLst>
      <p:ext uri="{BB962C8B-B14F-4D97-AF65-F5344CB8AC3E}">
        <p14:creationId xmlns:p14="http://schemas.microsoft.com/office/powerpoint/2010/main" val="326308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DF5A9-66C1-4BFA-9F83-4E251A6294BF}"/>
              </a:ext>
            </a:extLst>
          </p:cNvPr>
          <p:cNvSpPr>
            <a:spLocks noGrp="1"/>
          </p:cNvSpPr>
          <p:nvPr>
            <p:ph type="title"/>
          </p:nvPr>
        </p:nvSpPr>
        <p:spPr/>
        <p:txBody>
          <a:bodyPr/>
          <a:lstStyle/>
          <a:p>
            <a:r>
              <a:rPr lang="en-US" dirty="0"/>
              <a:t>Schedule</a:t>
            </a:r>
          </a:p>
        </p:txBody>
      </p:sp>
      <p:sp>
        <p:nvSpPr>
          <p:cNvPr id="4" name="Text Placeholder 3">
            <a:extLst>
              <a:ext uri="{FF2B5EF4-FFF2-40B4-BE49-F238E27FC236}">
                <a16:creationId xmlns:a16="http://schemas.microsoft.com/office/drawing/2014/main" id="{8A8D409A-E2E2-41AE-A216-2239E4AACC0C}"/>
              </a:ext>
            </a:extLst>
          </p:cNvPr>
          <p:cNvSpPr>
            <a:spLocks noGrp="1"/>
          </p:cNvSpPr>
          <p:nvPr>
            <p:ph type="body" sz="quarter" idx="10"/>
          </p:nvPr>
        </p:nvSpPr>
        <p:spPr/>
        <p:txBody>
          <a:bodyPr>
            <a:normAutofit lnSpcReduction="10000"/>
          </a:bodyPr>
          <a:lstStyle/>
          <a:p>
            <a:pPr lvl="0"/>
            <a:r>
              <a:rPr lang="en-US" dirty="0"/>
              <a:t>November 2020: Planning Commission Public Workshop</a:t>
            </a:r>
          </a:p>
          <a:p>
            <a:pPr lvl="0"/>
            <a:r>
              <a:rPr lang="en-US" dirty="0"/>
              <a:t>February 2021: Public Review Draft Housing Element Available</a:t>
            </a:r>
          </a:p>
          <a:p>
            <a:pPr lvl="0"/>
            <a:r>
              <a:rPr lang="en-US" dirty="0"/>
              <a:t>February 24, 2021: Planning and Historic Preservation Commission</a:t>
            </a:r>
          </a:p>
          <a:p>
            <a:pPr lvl="0"/>
            <a:r>
              <a:rPr lang="en-US" dirty="0"/>
              <a:t>March 16, 2021: City Council</a:t>
            </a:r>
          </a:p>
          <a:p>
            <a:pPr lvl="0"/>
            <a:r>
              <a:rPr lang="en-US" dirty="0"/>
              <a:t>March 2021: Submit to HCD for review (60-days)</a:t>
            </a:r>
          </a:p>
          <a:p>
            <a:pPr lvl="0"/>
            <a:r>
              <a:rPr lang="en-US" dirty="0"/>
              <a:t>June 23, 2021: Planning and Historic Preservation Commission: </a:t>
            </a:r>
          </a:p>
          <a:p>
            <a:pPr lvl="0"/>
            <a:r>
              <a:rPr lang="en-US" dirty="0"/>
              <a:t>July 20,2021: City Council</a:t>
            </a:r>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09223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02E4-5F06-49F0-97B7-D349EB12726E}"/>
              </a:ext>
            </a:extLst>
          </p:cNvPr>
          <p:cNvSpPr>
            <a:spLocks noGrp="1"/>
          </p:cNvSpPr>
          <p:nvPr>
            <p:ph type="title"/>
          </p:nvPr>
        </p:nvSpPr>
        <p:spPr/>
        <p:txBody>
          <a:bodyPr/>
          <a:lstStyle/>
          <a:p>
            <a:r>
              <a:rPr lang="en-US" dirty="0"/>
              <a:t>Safety Element and Environmental Justice</a:t>
            </a:r>
          </a:p>
        </p:txBody>
      </p:sp>
      <p:sp>
        <p:nvSpPr>
          <p:cNvPr id="3" name="Text Placeholder 2">
            <a:extLst>
              <a:ext uri="{FF2B5EF4-FFF2-40B4-BE49-F238E27FC236}">
                <a16:creationId xmlns:a16="http://schemas.microsoft.com/office/drawing/2014/main" id="{05D2550B-3ACF-48CD-AF6C-3D43BDDFB312}"/>
              </a:ext>
            </a:extLst>
          </p:cNvPr>
          <p:cNvSpPr>
            <a:spLocks noGrp="1"/>
          </p:cNvSpPr>
          <p:nvPr>
            <p:ph type="body" sz="quarter" idx="10"/>
          </p:nvPr>
        </p:nvSpPr>
        <p:spPr/>
        <p:txBody>
          <a:bodyPr/>
          <a:lstStyle/>
          <a:p>
            <a:r>
              <a:rPr lang="en-US" sz="4000" dirty="0"/>
              <a:t>New law requires the Safety Element and Environmental Justice sections of the General Plan be updated at the time the Housing Element is updated</a:t>
            </a:r>
          </a:p>
          <a:p>
            <a:r>
              <a:rPr lang="en-US" sz="4000" dirty="0"/>
              <a:t>Currently being drafted</a:t>
            </a:r>
          </a:p>
          <a:p>
            <a:r>
              <a:rPr lang="en-US" sz="4000" dirty="0"/>
              <a:t>No mandatory review or adoption date</a:t>
            </a:r>
          </a:p>
          <a:p>
            <a:r>
              <a:rPr lang="en-US" sz="4000" dirty="0"/>
              <a:t>Expect to have Draft for City Council review later this year.</a:t>
            </a:r>
          </a:p>
          <a:p>
            <a:endParaRPr lang="en-US" dirty="0"/>
          </a:p>
        </p:txBody>
      </p:sp>
    </p:spTree>
    <p:extLst>
      <p:ext uri="{BB962C8B-B14F-4D97-AF65-F5344CB8AC3E}">
        <p14:creationId xmlns:p14="http://schemas.microsoft.com/office/powerpoint/2010/main" val="3506013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41D6-3BE9-4E6C-B5DD-6CC835491A6B}"/>
              </a:ext>
            </a:extLst>
          </p:cNvPr>
          <p:cNvSpPr>
            <a:spLocks noGrp="1"/>
          </p:cNvSpPr>
          <p:nvPr>
            <p:ph type="title"/>
          </p:nvPr>
        </p:nvSpPr>
        <p:spPr/>
        <p:txBody>
          <a:bodyPr/>
          <a:lstStyle/>
          <a:p>
            <a:r>
              <a:rPr lang="en-US" dirty="0"/>
              <a:t>Recommendation</a:t>
            </a:r>
          </a:p>
        </p:txBody>
      </p:sp>
      <p:sp>
        <p:nvSpPr>
          <p:cNvPr id="3" name="Text Placeholder 2">
            <a:extLst>
              <a:ext uri="{FF2B5EF4-FFF2-40B4-BE49-F238E27FC236}">
                <a16:creationId xmlns:a16="http://schemas.microsoft.com/office/drawing/2014/main" id="{230EA7E9-B52B-49BA-B3DE-6AEDE337A3EC}"/>
              </a:ext>
            </a:extLst>
          </p:cNvPr>
          <p:cNvSpPr>
            <a:spLocks noGrp="1"/>
          </p:cNvSpPr>
          <p:nvPr>
            <p:ph type="body" sz="quarter" idx="10"/>
          </p:nvPr>
        </p:nvSpPr>
        <p:spPr/>
        <p:txBody>
          <a:bodyPr>
            <a:normAutofit/>
          </a:bodyPr>
          <a:lstStyle/>
          <a:p>
            <a:r>
              <a:rPr lang="en-US" sz="5400" dirty="0"/>
              <a:t>City Council submit the Housing Element to the HCD for review</a:t>
            </a:r>
          </a:p>
        </p:txBody>
      </p:sp>
    </p:spTree>
    <p:extLst>
      <p:ext uri="{BB962C8B-B14F-4D97-AF65-F5344CB8AC3E}">
        <p14:creationId xmlns:p14="http://schemas.microsoft.com/office/powerpoint/2010/main" val="56262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0D8C-8330-4B52-85A3-B9362E71C3B4}"/>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15FE7B3-59DA-4DB6-9D3B-3B3F60697ADB}"/>
              </a:ext>
            </a:extLst>
          </p:cNvPr>
          <p:cNvSpPr>
            <a:spLocks noGrp="1"/>
          </p:cNvSpPr>
          <p:nvPr>
            <p:ph type="body" sz="quarter" idx="10"/>
          </p:nvPr>
        </p:nvSpPr>
        <p:spPr/>
        <p:txBody>
          <a:bodyPr>
            <a:normAutofit lnSpcReduction="10000"/>
          </a:bodyPr>
          <a:lstStyle/>
          <a:p>
            <a:r>
              <a:rPr lang="en-US" dirty="0"/>
              <a:t>Introductions</a:t>
            </a:r>
          </a:p>
          <a:p>
            <a:pPr lvl="1"/>
            <a:r>
              <a:rPr lang="en-US" dirty="0"/>
              <a:t>Kristina Heredia, Assistant Community Development Director</a:t>
            </a:r>
          </a:p>
          <a:p>
            <a:pPr lvl="1"/>
            <a:r>
              <a:rPr lang="en-US" dirty="0"/>
              <a:t>Kathy Pease, Contract Planner</a:t>
            </a:r>
          </a:p>
          <a:p>
            <a:r>
              <a:rPr lang="en-US" dirty="0"/>
              <a:t>Purpose of Scoping Meeting</a:t>
            </a:r>
          </a:p>
          <a:p>
            <a:r>
              <a:rPr lang="en-US" dirty="0"/>
              <a:t>Project Overview</a:t>
            </a:r>
          </a:p>
          <a:p>
            <a:r>
              <a:rPr lang="en-US" dirty="0"/>
              <a:t>Purpose of California Environmental Quality Act (CEQA)</a:t>
            </a:r>
          </a:p>
          <a:p>
            <a:r>
              <a:rPr lang="en-US" dirty="0"/>
              <a:t>EIR Process</a:t>
            </a:r>
          </a:p>
          <a:p>
            <a:r>
              <a:rPr lang="en-US" dirty="0"/>
              <a:t>Topics to be Analyzed</a:t>
            </a:r>
          </a:p>
          <a:p>
            <a:r>
              <a:rPr lang="en-US" dirty="0"/>
              <a:t>Public Comment</a:t>
            </a:r>
          </a:p>
          <a:p>
            <a:pPr marL="0" indent="0">
              <a:buNone/>
            </a:pPr>
            <a:endParaRPr lang="en-US" dirty="0"/>
          </a:p>
        </p:txBody>
      </p:sp>
      <p:pic>
        <p:nvPicPr>
          <p:cNvPr id="4" name="Picture 3" descr="A close up of a sign&#10;&#10;Description automatically generated">
            <a:extLst>
              <a:ext uri="{FF2B5EF4-FFF2-40B4-BE49-F238E27FC236}">
                <a16:creationId xmlns:a16="http://schemas.microsoft.com/office/drawing/2014/main" id="{79B42CAD-771D-41EF-917B-A9DF15CFEBB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93868" y="4724400"/>
            <a:ext cx="3917791" cy="2203757"/>
          </a:xfrm>
          <a:prstGeom prst="rect">
            <a:avLst/>
          </a:prstGeom>
        </p:spPr>
      </p:pic>
      <p:sp>
        <p:nvSpPr>
          <p:cNvPr id="5" name="TextBox 4">
            <a:extLst>
              <a:ext uri="{FF2B5EF4-FFF2-40B4-BE49-F238E27FC236}">
                <a16:creationId xmlns:a16="http://schemas.microsoft.com/office/drawing/2014/main" id="{58E6DE6E-EDF5-4BB1-AC4D-6D5D6021FC8A}"/>
              </a:ext>
            </a:extLst>
          </p:cNvPr>
          <p:cNvSpPr txBox="1"/>
          <p:nvPr/>
        </p:nvSpPr>
        <p:spPr>
          <a:xfrm>
            <a:off x="8839200" y="6954222"/>
            <a:ext cx="4953000" cy="230832"/>
          </a:xfrm>
          <a:prstGeom prst="rect">
            <a:avLst/>
          </a:prstGeom>
          <a:noFill/>
        </p:spPr>
        <p:txBody>
          <a:bodyPr wrap="square" rtlCol="0">
            <a:spAutoFit/>
          </a:bodyPr>
          <a:lstStyle/>
          <a:p>
            <a:r>
              <a:rPr lang="en-US" sz="900" dirty="0">
                <a:hlinkClick r:id="rId4" tooltip="https://www.peoplematters.in/news/compensation-benefits/epfo-aims-to-assist-its-10-lacs-subscribers-to-help-purchase-houses-15739"/>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182943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DF5A9-66C1-4BFA-9F83-4E251A6294BF}"/>
              </a:ext>
            </a:extLst>
          </p:cNvPr>
          <p:cNvSpPr>
            <a:spLocks noGrp="1"/>
          </p:cNvSpPr>
          <p:nvPr>
            <p:ph type="title"/>
          </p:nvPr>
        </p:nvSpPr>
        <p:spPr/>
        <p:txBody>
          <a:bodyPr/>
          <a:lstStyle/>
          <a:p>
            <a:r>
              <a:rPr lang="en-US" dirty="0"/>
              <a:t>How to Provide Additional Input</a:t>
            </a:r>
          </a:p>
        </p:txBody>
      </p:sp>
      <p:sp>
        <p:nvSpPr>
          <p:cNvPr id="4" name="Text Placeholder 3">
            <a:extLst>
              <a:ext uri="{FF2B5EF4-FFF2-40B4-BE49-F238E27FC236}">
                <a16:creationId xmlns:a16="http://schemas.microsoft.com/office/drawing/2014/main" id="{8A8D409A-E2E2-41AE-A216-2239E4AACC0C}"/>
              </a:ext>
            </a:extLst>
          </p:cNvPr>
          <p:cNvSpPr>
            <a:spLocks noGrp="1"/>
          </p:cNvSpPr>
          <p:nvPr>
            <p:ph type="body" sz="quarter" idx="10"/>
          </p:nvPr>
        </p:nvSpPr>
        <p:spPr/>
        <p:txBody>
          <a:bodyPr/>
          <a:lstStyle/>
          <a:p>
            <a:r>
              <a:rPr lang="en-US" dirty="0"/>
              <a:t>Provide Written Comments:</a:t>
            </a:r>
          </a:p>
          <a:p>
            <a:pPr marL="0" indent="0" algn="ctr">
              <a:buNone/>
            </a:pPr>
            <a:r>
              <a:rPr lang="en-US" dirty="0"/>
              <a:t>City of Marysville</a:t>
            </a:r>
          </a:p>
          <a:p>
            <a:pPr marL="0" indent="0" algn="ctr">
              <a:buNone/>
            </a:pPr>
            <a:r>
              <a:rPr lang="en-US" dirty="0"/>
              <a:t>Community Development Department</a:t>
            </a:r>
          </a:p>
          <a:p>
            <a:pPr marL="0" indent="0" algn="ctr">
              <a:buNone/>
            </a:pPr>
            <a:r>
              <a:rPr lang="en-US" dirty="0"/>
              <a:t>P.O. Box 150</a:t>
            </a:r>
          </a:p>
          <a:p>
            <a:pPr marL="0" indent="0" algn="ctr">
              <a:buNone/>
            </a:pPr>
            <a:r>
              <a:rPr lang="en-US" dirty="0"/>
              <a:t>Marysville, CA 95901</a:t>
            </a:r>
          </a:p>
          <a:p>
            <a:r>
              <a:rPr lang="en-US" dirty="0"/>
              <a:t>Get on Mailing List for updates</a:t>
            </a:r>
          </a:p>
          <a:p>
            <a:r>
              <a:rPr lang="en-US" dirty="0"/>
              <a:t>Call:  (530) 749-3902</a:t>
            </a:r>
          </a:p>
          <a:p>
            <a:r>
              <a:rPr lang="en-US" dirty="0"/>
              <a:t>Email: Kathy Pease, Contract Planner at:  kpease@masfirm.com</a:t>
            </a:r>
          </a:p>
          <a:p>
            <a:endParaRPr lang="en-US" dirty="0"/>
          </a:p>
        </p:txBody>
      </p:sp>
    </p:spTree>
    <p:extLst>
      <p:ext uri="{BB962C8B-B14F-4D97-AF65-F5344CB8AC3E}">
        <p14:creationId xmlns:p14="http://schemas.microsoft.com/office/powerpoint/2010/main" val="379873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926A-F012-4C1F-9E7F-6D7FC29A2C53}"/>
              </a:ext>
            </a:extLst>
          </p:cNvPr>
          <p:cNvSpPr>
            <a:spLocks noGrp="1"/>
          </p:cNvSpPr>
          <p:nvPr>
            <p:ph type="title"/>
          </p:nvPr>
        </p:nvSpPr>
        <p:spPr/>
        <p:txBody>
          <a:bodyPr/>
          <a:lstStyle/>
          <a:p>
            <a:r>
              <a:rPr lang="en-US" dirty="0"/>
              <a:t>Purpose of Scoping Meeting</a:t>
            </a:r>
          </a:p>
        </p:txBody>
      </p:sp>
      <p:sp>
        <p:nvSpPr>
          <p:cNvPr id="3" name="Text Placeholder 2">
            <a:extLst>
              <a:ext uri="{FF2B5EF4-FFF2-40B4-BE49-F238E27FC236}">
                <a16:creationId xmlns:a16="http://schemas.microsoft.com/office/drawing/2014/main" id="{E35A67CE-9E98-43FB-8EE2-539858A41DEB}"/>
              </a:ext>
            </a:extLst>
          </p:cNvPr>
          <p:cNvSpPr>
            <a:spLocks noGrp="1"/>
          </p:cNvSpPr>
          <p:nvPr>
            <p:ph type="body" sz="quarter" idx="10"/>
          </p:nvPr>
        </p:nvSpPr>
        <p:spPr/>
        <p:txBody>
          <a:bodyPr>
            <a:normAutofit fontScale="92500" lnSpcReduction="20000"/>
          </a:bodyPr>
          <a:lstStyle/>
          <a:p>
            <a:pPr lvl="1"/>
            <a:r>
              <a:rPr lang="en-US" sz="4000" dirty="0"/>
              <a:t> Provide opportunity for the public regarding the “scope” of the EIR</a:t>
            </a:r>
          </a:p>
          <a:p>
            <a:pPr marL="285750" lvl="1" indent="0">
              <a:buNone/>
            </a:pPr>
            <a:r>
              <a:rPr lang="en-US" sz="4000" dirty="0"/>
              <a:t>• Identify topics for analysis</a:t>
            </a:r>
          </a:p>
          <a:p>
            <a:pPr marL="285750" lvl="1" indent="0">
              <a:buNone/>
            </a:pPr>
            <a:r>
              <a:rPr lang="en-US" sz="4000" dirty="0"/>
              <a:t>• Potential mitigation measures to reduce impacts</a:t>
            </a:r>
          </a:p>
          <a:p>
            <a:pPr marL="285750" lvl="1" indent="0">
              <a:buNone/>
            </a:pPr>
            <a:r>
              <a:rPr lang="en-US" sz="4000" dirty="0"/>
              <a:t>• Potential project alternatives</a:t>
            </a:r>
          </a:p>
          <a:p>
            <a:r>
              <a:rPr lang="en-US" sz="4400" dirty="0"/>
              <a:t>» What the meeting is not:</a:t>
            </a:r>
          </a:p>
          <a:p>
            <a:pPr marL="285750" lvl="1" indent="0">
              <a:buNone/>
            </a:pPr>
            <a:r>
              <a:rPr lang="en-US" sz="4000" dirty="0"/>
              <a:t>• Public Hearing</a:t>
            </a:r>
          </a:p>
          <a:p>
            <a:pPr marL="285750" lvl="1" indent="0">
              <a:buNone/>
            </a:pPr>
            <a:r>
              <a:rPr lang="en-US" sz="4000" dirty="0"/>
              <a:t>• Last opportunity for feedback</a:t>
            </a:r>
          </a:p>
          <a:p>
            <a:pPr marL="285750" lvl="1" indent="0">
              <a:buNone/>
            </a:pPr>
            <a:r>
              <a:rPr lang="en-US" sz="4000" dirty="0"/>
              <a:t>• Decision on the project</a:t>
            </a:r>
          </a:p>
          <a:p>
            <a:pPr lvl="1"/>
            <a:endParaRPr lang="en-US" sz="4000" dirty="0"/>
          </a:p>
        </p:txBody>
      </p:sp>
      <p:pic>
        <p:nvPicPr>
          <p:cNvPr id="5" name="Picture 4" descr="A picture containing shape&#10;&#10;Description automatically generated">
            <a:extLst>
              <a:ext uri="{FF2B5EF4-FFF2-40B4-BE49-F238E27FC236}">
                <a16:creationId xmlns:a16="http://schemas.microsoft.com/office/drawing/2014/main" id="{7E5A6F7B-950D-47CF-8C39-8C779872741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963400" y="4753474"/>
            <a:ext cx="1897380" cy="2235470"/>
          </a:xfrm>
          <a:prstGeom prst="rect">
            <a:avLst/>
          </a:prstGeom>
        </p:spPr>
      </p:pic>
    </p:spTree>
    <p:extLst>
      <p:ext uri="{BB962C8B-B14F-4D97-AF65-F5344CB8AC3E}">
        <p14:creationId xmlns:p14="http://schemas.microsoft.com/office/powerpoint/2010/main" val="387684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8097"/>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90E3B1-D1A5-4DE8-8958-D2E6A27F669F}"/>
              </a:ext>
            </a:extLst>
          </p:cNvPr>
          <p:cNvSpPr>
            <a:spLocks noGrp="1"/>
          </p:cNvSpPr>
          <p:nvPr>
            <p:ph type="title"/>
          </p:nvPr>
        </p:nvSpPr>
        <p:spPr/>
        <p:txBody>
          <a:bodyPr/>
          <a:lstStyle/>
          <a:p>
            <a:r>
              <a:rPr lang="en-US" dirty="0"/>
              <a:t>Project Overview</a:t>
            </a:r>
          </a:p>
        </p:txBody>
      </p:sp>
      <p:pic>
        <p:nvPicPr>
          <p:cNvPr id="5" name="Picture 4" descr="Text, logo&#10;&#10;Description automatically generated">
            <a:extLst>
              <a:ext uri="{FF2B5EF4-FFF2-40B4-BE49-F238E27FC236}">
                <a16:creationId xmlns:a16="http://schemas.microsoft.com/office/drawing/2014/main" id="{930C2A7F-9464-4A96-86E9-F74AF4C0A3BC}"/>
              </a:ext>
            </a:extLst>
          </p:cNvPr>
          <p:cNvPicPr>
            <a:picLocks noChangeAspect="1"/>
          </p:cNvPicPr>
          <p:nvPr/>
        </p:nvPicPr>
        <p:blipFill>
          <a:blip r:embed="rId3"/>
          <a:stretch>
            <a:fillRect/>
          </a:stretch>
        </p:blipFill>
        <p:spPr>
          <a:xfrm>
            <a:off x="10896600" y="311153"/>
            <a:ext cx="3342582" cy="603247"/>
          </a:xfrm>
          <a:prstGeom prst="rect">
            <a:avLst/>
          </a:prstGeom>
        </p:spPr>
      </p:pic>
    </p:spTree>
    <p:extLst>
      <p:ext uri="{BB962C8B-B14F-4D97-AF65-F5344CB8AC3E}">
        <p14:creationId xmlns:p14="http://schemas.microsoft.com/office/powerpoint/2010/main" val="131367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FF84-95C1-419C-B372-8DE6382C3BB5}"/>
              </a:ext>
            </a:extLst>
          </p:cNvPr>
          <p:cNvSpPr>
            <a:spLocks noGrp="1"/>
          </p:cNvSpPr>
          <p:nvPr>
            <p:ph type="title"/>
          </p:nvPr>
        </p:nvSpPr>
        <p:spPr/>
        <p:txBody>
          <a:bodyPr/>
          <a:lstStyle/>
          <a:p>
            <a:r>
              <a:rPr lang="en-US" dirty="0"/>
              <a:t>General Plan Update-2050</a:t>
            </a:r>
          </a:p>
        </p:txBody>
      </p:sp>
      <p:sp>
        <p:nvSpPr>
          <p:cNvPr id="3" name="Text Placeholder 2">
            <a:extLst>
              <a:ext uri="{FF2B5EF4-FFF2-40B4-BE49-F238E27FC236}">
                <a16:creationId xmlns:a16="http://schemas.microsoft.com/office/drawing/2014/main" id="{E15F5A73-4F8B-4B52-A9F1-52EBD6CD4309}"/>
              </a:ext>
            </a:extLst>
          </p:cNvPr>
          <p:cNvSpPr>
            <a:spLocks noGrp="1"/>
          </p:cNvSpPr>
          <p:nvPr>
            <p:ph type="body" sz="quarter" idx="10"/>
          </p:nvPr>
        </p:nvSpPr>
        <p:spPr/>
        <p:txBody>
          <a:bodyPr/>
          <a:lstStyle/>
          <a:p>
            <a:r>
              <a:rPr lang="en-US" dirty="0"/>
              <a:t>City’s blueprint or vision for future growth and development</a:t>
            </a:r>
          </a:p>
          <a:p>
            <a:r>
              <a:rPr lang="en-US" dirty="0"/>
              <a:t>• Must contain at least eight elements, others can be added </a:t>
            </a:r>
          </a:p>
          <a:p>
            <a:r>
              <a:rPr lang="en-US" dirty="0"/>
              <a:t>High level policy document</a:t>
            </a:r>
          </a:p>
          <a:p>
            <a:pPr marL="990600" lvl="1" indent="-533400">
              <a:lnSpc>
                <a:spcPct val="90000"/>
              </a:lnSpc>
              <a:buNone/>
            </a:pPr>
            <a:endParaRPr lang="en-US" sz="3200" dirty="0">
              <a:solidFill>
                <a:srgbClr val="0D0D0D"/>
              </a:solidFill>
              <a:latin typeface="Arial" panose="020B0604020202020204" pitchFamily="34" charset="0"/>
              <a:cs typeface="Arial" panose="020B0604020202020204" pitchFamily="34" charset="0"/>
            </a:endParaRPr>
          </a:p>
          <a:p>
            <a:pPr marL="990600" lvl="1" indent="-533400">
              <a:lnSpc>
                <a:spcPct val="90000"/>
              </a:lnSpc>
              <a:buNone/>
            </a:pPr>
            <a:r>
              <a:rPr lang="en-US" sz="3200" dirty="0">
                <a:solidFill>
                  <a:srgbClr val="0D0D0D"/>
                </a:solidFill>
                <a:latin typeface="Arial" panose="020B0604020202020204" pitchFamily="34" charset="0"/>
                <a:cs typeface="Arial" panose="020B0604020202020204" pitchFamily="34" charset="0"/>
              </a:rPr>
              <a:t>Last comprehensively updated in 1983</a:t>
            </a:r>
          </a:p>
          <a:p>
            <a:pPr marL="990600" lvl="1" indent="-533400">
              <a:lnSpc>
                <a:spcPct val="90000"/>
              </a:lnSpc>
            </a:pPr>
            <a:r>
              <a:rPr lang="en-US" altLang="en-US" sz="3200" dirty="0"/>
              <a:t>Usually updated every 10-20 years.  </a:t>
            </a:r>
          </a:p>
          <a:p>
            <a:pPr marL="990600" lvl="1" indent="-533400">
              <a:lnSpc>
                <a:spcPct val="90000"/>
              </a:lnSpc>
            </a:pPr>
            <a:r>
              <a:rPr lang="en-US" altLang="en-US" sz="3200" dirty="0"/>
              <a:t>Long range document covering a 20-year timeframe.  </a:t>
            </a:r>
          </a:p>
        </p:txBody>
      </p:sp>
    </p:spTree>
    <p:extLst>
      <p:ext uri="{BB962C8B-B14F-4D97-AF65-F5344CB8AC3E}">
        <p14:creationId xmlns:p14="http://schemas.microsoft.com/office/powerpoint/2010/main" val="42993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Long range document covering 20-year timeframe</a:t>
            </a:r>
          </a:p>
          <a:p>
            <a:r>
              <a:rPr lang="en-US" dirty="0"/>
              <a:t>City’s blueprint or vision for future growth and development</a:t>
            </a:r>
          </a:p>
          <a:p>
            <a:r>
              <a:rPr lang="en-US" dirty="0"/>
              <a:t>Must contain at least eight elements, others can be added </a:t>
            </a:r>
          </a:p>
          <a:p>
            <a:r>
              <a:rPr lang="en-US" dirty="0"/>
              <a:t>High level policy document</a:t>
            </a:r>
          </a:p>
          <a:p>
            <a:pPr marL="990600" lvl="1" indent="-533400">
              <a:lnSpc>
                <a:spcPct val="90000"/>
              </a:lnSpc>
              <a:buNone/>
            </a:pPr>
            <a:endParaRPr lang="en-US" sz="3200" dirty="0">
              <a:solidFill>
                <a:srgbClr val="0D0D0D"/>
              </a:solidFill>
              <a:latin typeface="Arial" panose="020B0604020202020204" pitchFamily="34" charset="0"/>
              <a:cs typeface="Arial" panose="020B0604020202020204" pitchFamily="34" charset="0"/>
            </a:endParaRPr>
          </a:p>
          <a:p>
            <a:pPr marL="990600" lvl="1" indent="-533400">
              <a:lnSpc>
                <a:spcPct val="90000"/>
              </a:lnSpc>
              <a:buNone/>
            </a:pPr>
            <a:r>
              <a:rPr lang="en-US" sz="3200" dirty="0">
                <a:solidFill>
                  <a:srgbClr val="0D0D0D"/>
                </a:solidFill>
                <a:latin typeface="Arial" panose="020B0604020202020204" pitchFamily="34" charset="0"/>
                <a:cs typeface="Arial" panose="020B0604020202020204" pitchFamily="34" charset="0"/>
              </a:rPr>
              <a:t>Last comprehensively updated in 1983</a:t>
            </a:r>
          </a:p>
          <a:p>
            <a:pPr marL="457200" lvl="1" indent="0">
              <a:lnSpc>
                <a:spcPct val="90000"/>
              </a:lnSpc>
              <a:buNone/>
            </a:pPr>
            <a:r>
              <a:rPr lang="en-US" altLang="en-US" sz="3200" dirty="0"/>
              <a:t>.  </a:t>
            </a:r>
          </a:p>
          <a:p>
            <a:endParaRPr lang="en-US" sz="3600" dirty="0">
              <a:solidFill>
                <a:srgbClr val="000000"/>
              </a:solidFill>
              <a:effectLst/>
              <a:latin typeface="Times New Roman" panose="02020603050405020304" pitchFamily="18" charset="0"/>
              <a:ea typeface="Calibri" panose="020F0502020204030204" pitchFamily="34" charset="0"/>
            </a:endParaRPr>
          </a:p>
        </p:txBody>
      </p:sp>
      <p:sp>
        <p:nvSpPr>
          <p:cNvPr id="3" name="Title 2"/>
          <p:cNvSpPr>
            <a:spLocks noGrp="1"/>
          </p:cNvSpPr>
          <p:nvPr>
            <p:ph type="title"/>
          </p:nvPr>
        </p:nvSpPr>
        <p:spPr/>
        <p:txBody>
          <a:bodyPr/>
          <a:lstStyle/>
          <a:p>
            <a:r>
              <a:rPr lang="en-US" dirty="0"/>
              <a:t>General Plan Update-2050</a:t>
            </a:r>
            <a:br>
              <a:rPr lang="en-US" dirty="0"/>
            </a:br>
            <a:endParaRPr lang="en-US" dirty="0"/>
          </a:p>
        </p:txBody>
      </p:sp>
      <p:sp>
        <p:nvSpPr>
          <p:cNvPr id="5" name="TextBox 4">
            <a:extLst>
              <a:ext uri="{FF2B5EF4-FFF2-40B4-BE49-F238E27FC236}">
                <a16:creationId xmlns:a16="http://schemas.microsoft.com/office/drawing/2014/main" id="{B8209DE5-B222-4632-9920-71A7990259D1}"/>
              </a:ext>
            </a:extLst>
          </p:cNvPr>
          <p:cNvSpPr txBox="1"/>
          <p:nvPr/>
        </p:nvSpPr>
        <p:spPr>
          <a:xfrm>
            <a:off x="12246654" y="7365649"/>
            <a:ext cx="424027" cy="369332"/>
          </a:xfrm>
          <a:prstGeom prst="rect">
            <a:avLst/>
          </a:prstGeom>
          <a:noFill/>
        </p:spPr>
        <p:txBody>
          <a:bodyPr wrap="none" rtlCol="0">
            <a:spAutoFit/>
          </a:bodyPr>
          <a:lstStyle/>
          <a:p>
            <a:r>
              <a:rPr lang="en-US" dirty="0">
                <a:solidFill>
                  <a:schemeClr val="accent1">
                    <a:lumMod val="50000"/>
                  </a:schemeClr>
                </a:solidFill>
              </a:rPr>
              <a:t>11</a:t>
            </a:r>
          </a:p>
        </p:txBody>
      </p:sp>
      <p:pic>
        <p:nvPicPr>
          <p:cNvPr id="8" name="Picture 7" descr="An open door of a house with the key on the keyhole">
            <a:extLst>
              <a:ext uri="{FF2B5EF4-FFF2-40B4-BE49-F238E27FC236}">
                <a16:creationId xmlns:a16="http://schemas.microsoft.com/office/drawing/2014/main" id="{2B1C9593-C965-45DF-B1CE-CC481C8B628E}"/>
              </a:ext>
            </a:extLst>
          </p:cNvPr>
          <p:cNvPicPr>
            <a:picLocks noChangeAspect="1"/>
          </p:cNvPicPr>
          <p:nvPr/>
        </p:nvPicPr>
        <p:blipFill>
          <a:blip r:embed="rId3"/>
          <a:stretch>
            <a:fillRect/>
          </a:stretch>
        </p:blipFill>
        <p:spPr>
          <a:xfrm>
            <a:off x="10458025" y="5029200"/>
            <a:ext cx="3197541" cy="2131694"/>
          </a:xfrm>
          <a:prstGeom prst="rect">
            <a:avLst/>
          </a:prstGeom>
        </p:spPr>
      </p:pic>
    </p:spTree>
    <p:extLst>
      <p:ext uri="{BB962C8B-B14F-4D97-AF65-F5344CB8AC3E}">
        <p14:creationId xmlns:p14="http://schemas.microsoft.com/office/powerpoint/2010/main" val="158873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dirty="0">
                <a:solidFill>
                  <a:srgbClr val="000000"/>
                </a:solidFill>
                <a:effectLst/>
                <a:latin typeface="Arial" panose="020B0604020202020204" pitchFamily="34" charset="0"/>
                <a:ea typeface="Calibri" panose="020F0502020204030204" pitchFamily="34" charset="0"/>
              </a:rPr>
              <a:t>Planning and regulatory tool intended to implement the general plan through the development of policies, programs and regulations which provide an intermediate level of detail between the general plan and individual development projects.  </a:t>
            </a:r>
          </a:p>
          <a:p>
            <a:pPr lvl="1"/>
            <a:r>
              <a:rPr lang="en-US" sz="3600" dirty="0"/>
              <a:t>Ellis Lake</a:t>
            </a:r>
          </a:p>
          <a:p>
            <a:pPr lvl="1"/>
            <a:r>
              <a:rPr lang="en-US" sz="3600" dirty="0"/>
              <a:t>E Street Corridor</a:t>
            </a:r>
          </a:p>
          <a:p>
            <a:pPr lvl="1"/>
            <a:r>
              <a:rPr lang="en-US" sz="3600" dirty="0"/>
              <a:t>Downtown Commercial Core</a:t>
            </a:r>
          </a:p>
          <a:p>
            <a:pPr lvl="1"/>
            <a:r>
              <a:rPr lang="en-US" sz="3600" dirty="0"/>
              <a:t>Medical Arts District</a:t>
            </a:r>
          </a:p>
          <a:p>
            <a:endParaRPr lang="en-US" sz="3600" dirty="0">
              <a:solidFill>
                <a:srgbClr val="000000"/>
              </a:solidFill>
              <a:effectLst/>
              <a:latin typeface="Times New Roman" panose="02020603050405020304" pitchFamily="18" charset="0"/>
              <a:ea typeface="Calibri" panose="020F0502020204030204" pitchFamily="34" charset="0"/>
            </a:endParaRPr>
          </a:p>
        </p:txBody>
      </p:sp>
      <p:sp>
        <p:nvSpPr>
          <p:cNvPr id="3" name="Title 2"/>
          <p:cNvSpPr>
            <a:spLocks noGrp="1"/>
          </p:cNvSpPr>
          <p:nvPr>
            <p:ph type="title"/>
          </p:nvPr>
        </p:nvSpPr>
        <p:spPr/>
        <p:txBody>
          <a:bodyPr/>
          <a:lstStyle/>
          <a:p>
            <a:r>
              <a:rPr lang="en-US" dirty="0"/>
              <a:t>Downtown Specific Plan</a:t>
            </a:r>
            <a:br>
              <a:rPr lang="en-US" dirty="0"/>
            </a:br>
            <a:endParaRPr lang="en-US" dirty="0"/>
          </a:p>
        </p:txBody>
      </p:sp>
      <p:sp>
        <p:nvSpPr>
          <p:cNvPr id="5" name="TextBox 4">
            <a:extLst>
              <a:ext uri="{FF2B5EF4-FFF2-40B4-BE49-F238E27FC236}">
                <a16:creationId xmlns:a16="http://schemas.microsoft.com/office/drawing/2014/main" id="{B8209DE5-B222-4632-9920-71A7990259D1}"/>
              </a:ext>
            </a:extLst>
          </p:cNvPr>
          <p:cNvSpPr txBox="1"/>
          <p:nvPr/>
        </p:nvSpPr>
        <p:spPr>
          <a:xfrm>
            <a:off x="12246654" y="7365649"/>
            <a:ext cx="424027" cy="369332"/>
          </a:xfrm>
          <a:prstGeom prst="rect">
            <a:avLst/>
          </a:prstGeom>
          <a:noFill/>
        </p:spPr>
        <p:txBody>
          <a:bodyPr wrap="none" rtlCol="0">
            <a:spAutoFit/>
          </a:bodyPr>
          <a:lstStyle/>
          <a:p>
            <a:r>
              <a:rPr lang="en-US" dirty="0">
                <a:solidFill>
                  <a:schemeClr val="accent1">
                    <a:lumMod val="50000"/>
                  </a:schemeClr>
                </a:solidFill>
              </a:rPr>
              <a:t>11</a:t>
            </a:r>
          </a:p>
        </p:txBody>
      </p:sp>
      <p:pic>
        <p:nvPicPr>
          <p:cNvPr id="8" name="Picture 7" descr="An open door of a house with the key on the keyhole">
            <a:extLst>
              <a:ext uri="{FF2B5EF4-FFF2-40B4-BE49-F238E27FC236}">
                <a16:creationId xmlns:a16="http://schemas.microsoft.com/office/drawing/2014/main" id="{2B1C9593-C965-45DF-B1CE-CC481C8B628E}"/>
              </a:ext>
            </a:extLst>
          </p:cNvPr>
          <p:cNvPicPr>
            <a:picLocks noChangeAspect="1"/>
          </p:cNvPicPr>
          <p:nvPr/>
        </p:nvPicPr>
        <p:blipFill>
          <a:blip r:embed="rId3"/>
          <a:stretch>
            <a:fillRect/>
          </a:stretch>
        </p:blipFill>
        <p:spPr>
          <a:xfrm>
            <a:off x="10458025" y="5029200"/>
            <a:ext cx="3197541" cy="2131694"/>
          </a:xfrm>
          <a:prstGeom prst="rect">
            <a:avLst/>
          </a:prstGeom>
        </p:spPr>
      </p:pic>
    </p:spTree>
    <p:extLst>
      <p:ext uri="{BB962C8B-B14F-4D97-AF65-F5344CB8AC3E}">
        <p14:creationId xmlns:p14="http://schemas.microsoft.com/office/powerpoint/2010/main" val="35082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solidFill>
                  <a:srgbClr val="000000"/>
                </a:solidFill>
                <a:ea typeface="Calibri" panose="020F0502020204030204" pitchFamily="34" charset="0"/>
              </a:rPr>
              <a:t>Streamline development</a:t>
            </a:r>
          </a:p>
          <a:p>
            <a:r>
              <a:rPr lang="en-US" sz="3600" dirty="0">
                <a:solidFill>
                  <a:srgbClr val="000000"/>
                </a:solidFill>
                <a:ea typeface="Calibri" panose="020F0502020204030204" pitchFamily="34" charset="0"/>
              </a:rPr>
              <a:t>Update consistent with recent state law requirements</a:t>
            </a:r>
          </a:p>
          <a:p>
            <a:pPr marL="0" indent="0">
              <a:buNone/>
            </a:pPr>
            <a:r>
              <a:rPr lang="en-US" sz="3600" dirty="0">
                <a:solidFill>
                  <a:srgbClr val="000000"/>
                </a:solidFill>
                <a:ea typeface="Calibri" panose="020F0502020204030204" pitchFamily="34" charset="0"/>
              </a:rPr>
              <a:t>      (i.e., accessory dwelling units, affordable housing etc.).</a:t>
            </a:r>
          </a:p>
          <a:p>
            <a:endParaRPr lang="en-US" sz="3600" dirty="0">
              <a:solidFill>
                <a:srgbClr val="000000"/>
              </a:solidFill>
              <a:effectLst/>
              <a:latin typeface="Times New Roman" panose="02020603050405020304" pitchFamily="18" charset="0"/>
              <a:ea typeface="Calibri" panose="020F0502020204030204" pitchFamily="34" charset="0"/>
            </a:endParaRPr>
          </a:p>
        </p:txBody>
      </p:sp>
      <p:sp>
        <p:nvSpPr>
          <p:cNvPr id="3" name="Title 2"/>
          <p:cNvSpPr>
            <a:spLocks noGrp="1"/>
          </p:cNvSpPr>
          <p:nvPr>
            <p:ph type="title"/>
          </p:nvPr>
        </p:nvSpPr>
        <p:spPr/>
        <p:txBody>
          <a:bodyPr/>
          <a:lstStyle/>
          <a:p>
            <a:r>
              <a:rPr lang="en-US" dirty="0"/>
              <a:t>Zoning Code Update</a:t>
            </a:r>
            <a:br>
              <a:rPr lang="en-US" dirty="0"/>
            </a:br>
            <a:endParaRPr lang="en-US" dirty="0"/>
          </a:p>
        </p:txBody>
      </p:sp>
      <p:sp>
        <p:nvSpPr>
          <p:cNvPr id="5" name="TextBox 4">
            <a:extLst>
              <a:ext uri="{FF2B5EF4-FFF2-40B4-BE49-F238E27FC236}">
                <a16:creationId xmlns:a16="http://schemas.microsoft.com/office/drawing/2014/main" id="{B8209DE5-B222-4632-9920-71A7990259D1}"/>
              </a:ext>
            </a:extLst>
          </p:cNvPr>
          <p:cNvSpPr txBox="1"/>
          <p:nvPr/>
        </p:nvSpPr>
        <p:spPr>
          <a:xfrm>
            <a:off x="12246654" y="7365649"/>
            <a:ext cx="424027" cy="369332"/>
          </a:xfrm>
          <a:prstGeom prst="rect">
            <a:avLst/>
          </a:prstGeom>
          <a:noFill/>
        </p:spPr>
        <p:txBody>
          <a:bodyPr wrap="none" rtlCol="0">
            <a:spAutoFit/>
          </a:bodyPr>
          <a:lstStyle/>
          <a:p>
            <a:r>
              <a:rPr lang="en-US" dirty="0">
                <a:solidFill>
                  <a:schemeClr val="accent1">
                    <a:lumMod val="50000"/>
                  </a:schemeClr>
                </a:solidFill>
              </a:rPr>
              <a:t>11</a:t>
            </a:r>
          </a:p>
        </p:txBody>
      </p:sp>
      <p:pic>
        <p:nvPicPr>
          <p:cNvPr id="8" name="Picture 7" descr="An open door of a house with the key on the keyhole">
            <a:extLst>
              <a:ext uri="{FF2B5EF4-FFF2-40B4-BE49-F238E27FC236}">
                <a16:creationId xmlns:a16="http://schemas.microsoft.com/office/drawing/2014/main" id="{2B1C9593-C965-45DF-B1CE-CC481C8B628E}"/>
              </a:ext>
            </a:extLst>
          </p:cNvPr>
          <p:cNvPicPr>
            <a:picLocks noChangeAspect="1"/>
          </p:cNvPicPr>
          <p:nvPr/>
        </p:nvPicPr>
        <p:blipFill>
          <a:blip r:embed="rId3"/>
          <a:stretch>
            <a:fillRect/>
          </a:stretch>
        </p:blipFill>
        <p:spPr>
          <a:xfrm>
            <a:off x="10458025" y="5029200"/>
            <a:ext cx="3197541" cy="2131694"/>
          </a:xfrm>
          <a:prstGeom prst="rect">
            <a:avLst/>
          </a:prstGeom>
        </p:spPr>
      </p:pic>
    </p:spTree>
    <p:extLst>
      <p:ext uri="{BB962C8B-B14F-4D97-AF65-F5344CB8AC3E}">
        <p14:creationId xmlns:p14="http://schemas.microsoft.com/office/powerpoint/2010/main" val="15589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solidFill>
                  <a:srgbClr val="000000"/>
                </a:solidFill>
                <a:ea typeface="Calibri" panose="020F0502020204030204" pitchFamily="34" charset="0"/>
              </a:rPr>
              <a:t>Requires public agencies to consider environmental consequences of discretionary actions before approving  plans, policies, or projects</a:t>
            </a:r>
          </a:p>
          <a:p>
            <a:r>
              <a:rPr lang="en-US" sz="3600" dirty="0">
                <a:solidFill>
                  <a:srgbClr val="000000"/>
                </a:solidFill>
                <a:ea typeface="Calibri" panose="020F0502020204030204" pitchFamily="34" charset="0"/>
              </a:rPr>
              <a:t>Disclose project impacts to public and decision makers</a:t>
            </a:r>
          </a:p>
          <a:p>
            <a:r>
              <a:rPr lang="en-US" sz="3600" dirty="0">
                <a:solidFill>
                  <a:srgbClr val="000000"/>
                </a:solidFill>
                <a:ea typeface="Calibri" panose="020F0502020204030204" pitchFamily="34" charset="0"/>
              </a:rPr>
              <a:t>Foster inter-agency coordination and review</a:t>
            </a:r>
          </a:p>
          <a:p>
            <a:r>
              <a:rPr lang="en-US" sz="3600" dirty="0">
                <a:solidFill>
                  <a:srgbClr val="000000"/>
                </a:solidFill>
                <a:ea typeface="Calibri" panose="020F0502020204030204" pitchFamily="34" charset="0"/>
              </a:rPr>
              <a:t> Identify ways to avoid or reduce environmental impacts</a:t>
            </a:r>
            <a:endParaRPr lang="en-US" sz="3600" dirty="0">
              <a:solidFill>
                <a:srgbClr val="000000"/>
              </a:solidFill>
              <a:effectLst/>
              <a:latin typeface="Times New Roman" panose="02020603050405020304" pitchFamily="18" charset="0"/>
              <a:ea typeface="Calibri" panose="020F0502020204030204" pitchFamily="34" charset="0"/>
            </a:endParaRPr>
          </a:p>
        </p:txBody>
      </p:sp>
      <p:sp>
        <p:nvSpPr>
          <p:cNvPr id="3" name="Title 2"/>
          <p:cNvSpPr>
            <a:spLocks noGrp="1"/>
          </p:cNvSpPr>
          <p:nvPr>
            <p:ph type="title"/>
          </p:nvPr>
        </p:nvSpPr>
        <p:spPr/>
        <p:txBody>
          <a:bodyPr/>
          <a:lstStyle/>
          <a:p>
            <a:r>
              <a:rPr lang="en-US" dirty="0"/>
              <a:t>What is CEQA</a:t>
            </a:r>
            <a:br>
              <a:rPr lang="en-US" dirty="0"/>
            </a:br>
            <a:endParaRPr lang="en-US" dirty="0"/>
          </a:p>
        </p:txBody>
      </p:sp>
      <p:sp>
        <p:nvSpPr>
          <p:cNvPr id="5" name="TextBox 4">
            <a:extLst>
              <a:ext uri="{FF2B5EF4-FFF2-40B4-BE49-F238E27FC236}">
                <a16:creationId xmlns:a16="http://schemas.microsoft.com/office/drawing/2014/main" id="{B8209DE5-B222-4632-9920-71A7990259D1}"/>
              </a:ext>
            </a:extLst>
          </p:cNvPr>
          <p:cNvSpPr txBox="1"/>
          <p:nvPr/>
        </p:nvSpPr>
        <p:spPr>
          <a:xfrm>
            <a:off x="12246654" y="7365649"/>
            <a:ext cx="424027" cy="369332"/>
          </a:xfrm>
          <a:prstGeom prst="rect">
            <a:avLst/>
          </a:prstGeom>
          <a:noFill/>
        </p:spPr>
        <p:txBody>
          <a:bodyPr wrap="none" rtlCol="0">
            <a:spAutoFit/>
          </a:bodyPr>
          <a:lstStyle/>
          <a:p>
            <a:r>
              <a:rPr lang="en-US" dirty="0">
                <a:solidFill>
                  <a:schemeClr val="accent1">
                    <a:lumMod val="50000"/>
                  </a:schemeClr>
                </a:solidFill>
              </a:rPr>
              <a:t>11</a:t>
            </a:r>
          </a:p>
        </p:txBody>
      </p:sp>
    </p:spTree>
    <p:extLst>
      <p:ext uri="{BB962C8B-B14F-4D97-AF65-F5344CB8AC3E}">
        <p14:creationId xmlns:p14="http://schemas.microsoft.com/office/powerpoint/2010/main" val="2382202896"/>
      </p:ext>
    </p:extLst>
  </p:cSld>
  <p:clrMapOvr>
    <a:masterClrMapping/>
  </p:clrMapOvr>
</p:sld>
</file>

<file path=ppt/theme/theme1.xml><?xml version="1.0" encoding="utf-8"?>
<a:theme xmlns:a="http://schemas.openxmlformats.org/drawingml/2006/main" name="PlaceWorks Main">
  <a:themeElements>
    <a:clrScheme name="Placeworks">
      <a:dk1>
        <a:sysClr val="windowText" lastClr="000000"/>
      </a:dk1>
      <a:lt1>
        <a:sysClr val="window" lastClr="FFFFFF"/>
      </a:lt1>
      <a:dk2>
        <a:srgbClr val="800080"/>
      </a:dk2>
      <a:lt2>
        <a:srgbClr val="EEECE1"/>
      </a:lt2>
      <a:accent1>
        <a:srgbClr val="4F81BD"/>
      </a:accent1>
      <a:accent2>
        <a:srgbClr val="C0504D"/>
      </a:accent2>
      <a:accent3>
        <a:srgbClr val="9BBB59"/>
      </a:accent3>
      <a:accent4>
        <a:srgbClr val="8064A2"/>
      </a:accent4>
      <a:accent5>
        <a:srgbClr val="4BACC6"/>
      </a:accent5>
      <a:accent6>
        <a:srgbClr val="F79646"/>
      </a:accent6>
      <a:hlink>
        <a:srgbClr val="90BA22"/>
      </a:hlink>
      <a:folHlink>
        <a:srgbClr val="800080"/>
      </a:folHlink>
    </a:clrScheme>
    <a:fontScheme name="PlaceWorks">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PlaceWorks_Project_Template</Template>
  <TotalTime>5540</TotalTime>
  <Words>1593</Words>
  <Application>Microsoft Office PowerPoint</Application>
  <PresentationFormat>Custom</PresentationFormat>
  <Paragraphs>211</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Century Gothic</vt:lpstr>
      <vt:lpstr>Humanst521 BT</vt:lpstr>
      <vt:lpstr>Symbol</vt:lpstr>
      <vt:lpstr>Times New Roman</vt:lpstr>
      <vt:lpstr>Wingdings</vt:lpstr>
      <vt:lpstr>PlaceWorks Main</vt:lpstr>
      <vt:lpstr>PowerPoint Presentation</vt:lpstr>
      <vt:lpstr>Agenda</vt:lpstr>
      <vt:lpstr>Purpose of Scoping Meeting</vt:lpstr>
      <vt:lpstr>Project Overview</vt:lpstr>
      <vt:lpstr>General Plan Update-2050</vt:lpstr>
      <vt:lpstr>General Plan Update-2050 </vt:lpstr>
      <vt:lpstr>Downtown Specific Plan </vt:lpstr>
      <vt:lpstr>Zoning Code Update </vt:lpstr>
      <vt:lpstr>What is CEQA </vt:lpstr>
      <vt:lpstr>Regional Housing Needs Allocation (RHNA)</vt:lpstr>
      <vt:lpstr>Ability to Meet RHNA</vt:lpstr>
      <vt:lpstr>New or Updated Information</vt:lpstr>
      <vt:lpstr>Public Review Draft Housing Element</vt:lpstr>
      <vt:lpstr>Address New State Laws</vt:lpstr>
      <vt:lpstr> Affirmatively Address Fair Housing</vt:lpstr>
      <vt:lpstr>Next Steps</vt:lpstr>
      <vt:lpstr>Schedule</vt:lpstr>
      <vt:lpstr>Safety Element and Environmental Justice</vt:lpstr>
      <vt:lpstr>Recommendation</vt:lpstr>
      <vt:lpstr>How to Provide Additional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Project</dc:title>
  <dc:creator>Grant Reddy</dc:creator>
  <cp:lastModifiedBy>Kathy Pease</cp:lastModifiedBy>
  <cp:revision>283</cp:revision>
  <cp:lastPrinted>2014-02-22T19:24:41Z</cp:lastPrinted>
  <dcterms:created xsi:type="dcterms:W3CDTF">2016-08-17T18:39:30Z</dcterms:created>
  <dcterms:modified xsi:type="dcterms:W3CDTF">2023-02-06T17:23:53Z</dcterms:modified>
</cp:coreProperties>
</file>